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308" r:id="rId6"/>
    <p:sldId id="309" r:id="rId7"/>
    <p:sldId id="266" r:id="rId8"/>
    <p:sldId id="310" r:id="rId9"/>
    <p:sldId id="272" r:id="rId10"/>
    <p:sldId id="293" r:id="rId11"/>
    <p:sldId id="278" r:id="rId12"/>
    <p:sldId id="296" r:id="rId13"/>
    <p:sldId id="297" r:id="rId14"/>
    <p:sldId id="298" r:id="rId15"/>
    <p:sldId id="299" r:id="rId16"/>
    <p:sldId id="312" r:id="rId17"/>
    <p:sldId id="311" r:id="rId18"/>
    <p:sldId id="301" r:id="rId19"/>
    <p:sldId id="300" r:id="rId20"/>
    <p:sldId id="305" r:id="rId21"/>
    <p:sldId id="302" r:id="rId22"/>
    <p:sldId id="304" r:id="rId23"/>
    <p:sldId id="303" r:id="rId24"/>
    <p:sldId id="306" r:id="rId25"/>
    <p:sldId id="294" r:id="rId26"/>
    <p:sldId id="295"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0BBA6-BEEC-F1B9-F4C4-CA364F2AE7FA}" v="1694" dt="2020-07-09T10:44:09.510"/>
    <p1510:client id="{35710264-23BD-2E8D-FC23-375F43804308}" v="192" dt="2020-07-09T12:44:33.847"/>
    <p1510:client id="{43461A08-D93A-0897-B1F1-7545C7519A60}" v="19" dt="2020-11-09T17:00:25.439"/>
    <p1510:client id="{5F643E3D-7DF4-DFA8-575A-AE87DFA5044A}" v="27" dt="2020-07-10T07:39:08.873"/>
    <p1510:client id="{5FA91E93-B4C9-5B8C-065E-A6DC8F42E6DC}" v="7" dt="2020-07-08T13:57:43.650"/>
    <p1510:client id="{641DBF82-1D2C-2412-6B84-9487FA2A3CDA}" v="1091" dt="2020-07-09T14:20:04.721"/>
    <p1510:client id="{76F931E0-C082-C757-1F2F-CE8F183E8F46}" v="192" dt="2020-07-09T08:17:39.611"/>
    <p1510:client id="{7A2839E0-CE69-5165-DCC9-87362583D240}" v="4" dt="2020-07-09T08:21:21.670"/>
    <p1510:client id="{7F2183A2-CB12-950E-D330-7FC466F57434}" v="78" dt="2020-10-14T09:18:02.733"/>
    <p1510:client id="{9C89AAFA-F688-43B9-BD8A-C6F34254FFD5}" v="79" dt="2020-07-09T08:08:48.213"/>
    <p1510:client id="{D4A950D9-16BF-8D41-97C1-28710ED45633}" v="156" dt="2020-07-09T16:16:03.807"/>
    <p1510:client id="{D9A24A98-377A-DEE1-D43A-6EAECABD572B}" v="4" dt="2020-07-09T12:47:59.553"/>
    <p1510:client id="{DC5E2566-4B52-6321-C45D-DB41F0D1CA01}" v="57" dt="2020-10-14T09:10:55.135"/>
    <p1510:client id="{EDFA8F70-DDEB-3654-7CE4-89A4254F1601}" v="91" dt="2020-07-08T15:35:44.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5F6CF-FF9A-44D9-8F54-66FE203C1867}" type="datetimeFigureOut">
              <a:rPr lang="en-GB" smtClean="0"/>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F1801-CE7F-49EA-A99F-BB1083C229A7}" type="slidenum">
              <a:rPr lang="en-GB" smtClean="0"/>
              <a:t>‹#›</a:t>
            </a:fld>
            <a:endParaRPr lang="en-GB"/>
          </a:p>
        </p:txBody>
      </p:sp>
    </p:spTree>
    <p:extLst>
      <p:ext uri="{BB962C8B-B14F-4D97-AF65-F5344CB8AC3E}">
        <p14:creationId xmlns:p14="http://schemas.microsoft.com/office/powerpoint/2010/main" val="5708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741c15e49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741c15e49_0_22: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60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C321A4-9AFC-44ED-B6CF-75233ABAC8FC}"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318589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C321A4-9AFC-44ED-B6CF-75233ABAC8FC}"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333860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C321A4-9AFC-44ED-B6CF-75233ABAC8FC}"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249584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C321A4-9AFC-44ED-B6CF-75233ABAC8FC}"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95491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C321A4-9AFC-44ED-B6CF-75233ABAC8FC}"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377136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C321A4-9AFC-44ED-B6CF-75233ABAC8FC}"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333447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C321A4-9AFC-44ED-B6CF-75233ABAC8FC}" type="datetimeFigureOut">
              <a:rPr lang="en-GB" smtClean="0"/>
              <a:t>10/12/2020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42896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C321A4-9AFC-44ED-B6CF-75233ABAC8FC}" type="datetimeFigureOut">
              <a:rPr lang="en-GB" smtClean="0"/>
              <a:t>10/12/2020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414544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321A4-9AFC-44ED-B6CF-75233ABAC8FC}" type="datetimeFigureOut">
              <a:rPr lang="en-GB" smtClean="0"/>
              <a:t>10/12/2020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219387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C321A4-9AFC-44ED-B6CF-75233ABAC8FC}"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272950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C321A4-9AFC-44ED-B6CF-75233ABAC8FC}"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317736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321A4-9AFC-44ED-B6CF-75233ABAC8FC}" type="datetimeFigureOut">
              <a:rPr lang="en-GB" smtClean="0"/>
              <a:t>10/12/2020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36EBD-E2B9-46EB-AB41-C518AD26025E}" type="slidenum">
              <a:rPr lang="en-GB" smtClean="0"/>
              <a:t>‹#›</a:t>
            </a:fld>
            <a:endParaRPr lang="en-GB"/>
          </a:p>
        </p:txBody>
      </p:sp>
    </p:spTree>
    <p:extLst>
      <p:ext uri="{BB962C8B-B14F-4D97-AF65-F5344CB8AC3E}">
        <p14:creationId xmlns:p14="http://schemas.microsoft.com/office/powerpoint/2010/main" val="3210913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sunderlandac.sharepoint.com/:b:/r/sites/SENDResearch/Shared%20Documents/Conferences,%20presentations%20and%20events/Internal%20conferences%20keynotes%20(Sarah)/COVID-19%20Permanent%20Exclusions%20and%20Managed%20Moves.pdf?csf=1&amp;web=1&amp;e=7X2Oo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ure.sunderland.ac.uk/id/eprint/11940" TargetMode="External"/><Relationship Id="rId2" Type="http://schemas.openxmlformats.org/officeDocument/2006/relationships/hyperlink" Target="https://sure.sunderland.ac.uk/id/eprint/1194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sunderland.ac.uk/events/event/behaviour-is-language--virtual-international-conference-1014"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underlandac.sharepoint.com/:u:/r/sites/SENDResearch/Shared%20Documents/Conferences,%20presentations%20and%20events/Internal%20conferences%20keynotes%20(Sarah)/Interview%202.m4a?csf=1&amp;web=1&amp;e=nT6ZIR" TargetMode="External"/><Relationship Id="rId2" Type="http://schemas.openxmlformats.org/officeDocument/2006/relationships/hyperlink" Target="https://sunderlandac.sharepoint.com/:u:/r/sites/SENDResearch/Shared%20Documents/Conferences,%20presentations%20and%20events/Internal%20conferences%20keynotes%20(Sarah)/Interview%201.m4a?csf=1&amp;web=1&amp;e=xzzOLc&#8203;" TargetMode="External"/><Relationship Id="rId1" Type="http://schemas.openxmlformats.org/officeDocument/2006/relationships/slideLayout" Target="../slideLayouts/slideLayout4.xml"/><Relationship Id="rId5" Type="http://schemas.openxmlformats.org/officeDocument/2006/relationships/hyperlink" Target="https://sunderlandac.sharepoint.com/:u:/r/sites/SENDResearch/Shared%20Documents/Conferences,%20presentations%20and%20events/Internal%20conferences%20keynotes%20(Sarah)/Interview%204.m4a?csf=1&amp;web=1&amp;e=OsRG8a" TargetMode="External"/><Relationship Id="rId4" Type="http://schemas.openxmlformats.org/officeDocument/2006/relationships/hyperlink" Target="https://sunderlandac.sharepoint.com/:u:/r/sites/SENDResearch/Shared%20Documents/Conferences,%20presentations%20and%20events/Internal%20conferences%20keynotes%20(Sarah)/Interview%203.m4a?csf=1&amp;web=1&amp;e=w3nvx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5AB83C82-30AD-4DF2-A9AD-CE1547FDED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B36D2DE0-0628-4A9A-A59D-7BA8B5EB3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48E405C9-94BE-41DA-928C-DEC9A8550E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1171907" y="1380754"/>
            <a:ext cx="9681498" cy="965704"/>
          </a:xfrm>
        </p:spPr>
        <p:txBody>
          <a:bodyPr vert="horz" lIns="91440" tIns="45720" rIns="91440" bIns="45720" rtlCol="0">
            <a:normAutofit/>
          </a:bodyPr>
          <a:lstStyle/>
          <a:p>
            <a:r>
              <a:rPr lang="en-US" sz="4000" b="1" kern="1200" err="1">
                <a:latin typeface="Calibri"/>
                <a:cs typeface="Calibri"/>
              </a:rPr>
              <a:t>Behaviour</a:t>
            </a:r>
            <a:r>
              <a:rPr lang="en-US" sz="4000" b="1" kern="1200">
                <a:latin typeface="Calibri"/>
                <a:cs typeface="Calibri"/>
              </a:rPr>
              <a:t> is Language</a:t>
            </a:r>
          </a:p>
        </p:txBody>
      </p:sp>
      <p:sp>
        <p:nvSpPr>
          <p:cNvPr id="3" name="Subtitle 2"/>
          <p:cNvSpPr>
            <a:spLocks noGrp="1"/>
          </p:cNvSpPr>
          <p:nvPr>
            <p:ph type="subTitle" idx="1"/>
          </p:nvPr>
        </p:nvSpPr>
        <p:spPr>
          <a:xfrm>
            <a:off x="1552907" y="2671866"/>
            <a:ext cx="8955217" cy="2939523"/>
          </a:xfrm>
        </p:spPr>
        <p:txBody>
          <a:bodyPr vert="horz" lIns="91440" tIns="45720" rIns="91440" bIns="45720" rtlCol="0" anchor="t">
            <a:normAutofit/>
          </a:bodyPr>
          <a:lstStyle/>
          <a:p>
            <a:r>
              <a:rPr lang="en-US" b="1" dirty="0">
                <a:cs typeface="Calibri"/>
              </a:rPr>
              <a:t>The Language of School Exclusion</a:t>
            </a:r>
          </a:p>
          <a:p>
            <a:r>
              <a:rPr lang="en-US" b="1" dirty="0">
                <a:cs typeface="Calibri"/>
              </a:rPr>
              <a:t>10th July 2020</a:t>
            </a:r>
          </a:p>
          <a:p>
            <a:endParaRPr lang="en-US" b="1">
              <a:cs typeface="Calibri"/>
            </a:endParaRPr>
          </a:p>
          <a:p>
            <a:r>
              <a:rPr lang="en-US" sz="2000" b="1" dirty="0">
                <a:cs typeface="Calibri"/>
              </a:rPr>
              <a:t>Sarah Martin-Denham</a:t>
            </a:r>
          </a:p>
          <a:p>
            <a:r>
              <a:rPr lang="en-US" sz="2000" b="1" dirty="0">
                <a:cs typeface="Calibri"/>
              </a:rPr>
              <a:t>University of Sunderland</a:t>
            </a:r>
          </a:p>
        </p:txBody>
      </p:sp>
      <p:sp>
        <p:nvSpPr>
          <p:cNvPr id="102" name="Arc 101">
            <a:extLst>
              <a:ext uri="{FF2B5EF4-FFF2-40B4-BE49-F238E27FC236}">
                <a16:creationId xmlns:a16="http://schemas.microsoft.com/office/drawing/2014/main" id="{D2091A72-D5BB-42AC-8FD3-F7747D9086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Oval 103">
            <a:extLst>
              <a:ext uri="{FF2B5EF4-FFF2-40B4-BE49-F238E27FC236}">
                <a16:creationId xmlns:a16="http://schemas.microsoft.com/office/drawing/2014/main" id="{6ED12BFC-A737-46AF-8411-481112D54B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2" descr="emotional%20language%20and%20thinking_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emotional%20language%20and%20thinking_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emotional%20language%20and%20thinking_e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01914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D7A75-D816-42CB-88BC-03C7C79F292D}"/>
              </a:ext>
            </a:extLst>
          </p:cNvPr>
          <p:cNvSpPr>
            <a:spLocks noGrp="1"/>
          </p:cNvSpPr>
          <p:nvPr>
            <p:ph type="title"/>
          </p:nvPr>
        </p:nvSpPr>
        <p:spPr>
          <a:xfrm>
            <a:off x="91848" y="871736"/>
            <a:ext cx="3200400" cy="4461163"/>
          </a:xfrm>
        </p:spPr>
        <p:txBody>
          <a:bodyPr>
            <a:normAutofit/>
          </a:bodyPr>
          <a:lstStyle/>
          <a:p>
            <a:r>
              <a:rPr lang="en-US" sz="3700" b="1">
                <a:cs typeface="Calibri Light"/>
              </a:rPr>
              <a:t>Primary headteachers</a:t>
            </a:r>
            <a:br>
              <a:rPr lang="en-US" sz="3700" b="1">
                <a:cs typeface="Calibri Light"/>
              </a:rPr>
            </a:br>
            <a:r>
              <a:rPr lang="en-US" sz="3700" b="1">
                <a:cs typeface="Calibri Light"/>
              </a:rPr>
              <a:t/>
            </a:r>
            <a:br>
              <a:rPr lang="en-US" sz="3700" b="1">
                <a:cs typeface="Calibri Light"/>
              </a:rPr>
            </a:br>
            <a:r>
              <a:rPr lang="en-US" sz="3700" b="1">
                <a:cs typeface="Calibri Light"/>
              </a:rPr>
              <a:t>Use of isolation</a:t>
            </a:r>
            <a:r>
              <a:rPr lang="en-US" sz="3700">
                <a:cs typeface="Calibri Light"/>
              </a:rPr>
              <a:t/>
            </a:r>
            <a:br>
              <a:rPr lang="en-US" sz="3700">
                <a:cs typeface="Calibri Light"/>
              </a:rPr>
            </a:br>
            <a:endParaRPr lang="en-US" sz="3700">
              <a:cs typeface="Calibri Light"/>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529769-A4D8-4092-8489-88FB5FDD14B5}"/>
              </a:ext>
            </a:extLst>
          </p:cNvPr>
          <p:cNvSpPr>
            <a:spLocks noGrp="1"/>
          </p:cNvSpPr>
          <p:nvPr>
            <p:ph idx="1"/>
          </p:nvPr>
        </p:nvSpPr>
        <p:spPr>
          <a:xfrm>
            <a:off x="4244901" y="698500"/>
            <a:ext cx="7811366" cy="5585619"/>
          </a:xfrm>
        </p:spPr>
        <p:txBody>
          <a:bodyPr vert="horz" lIns="91440" tIns="45720" rIns="91440" bIns="45720" rtlCol="0" anchor="ctr">
            <a:noAutofit/>
          </a:bodyPr>
          <a:lstStyle/>
          <a:p>
            <a:pPr marL="0" indent="0">
              <a:buNone/>
            </a:pPr>
            <a:r>
              <a:rPr lang="en-US" sz="2000" dirty="0">
                <a:ea typeface="+mn-lt"/>
                <a:cs typeface="+mn-lt"/>
              </a:rPr>
              <a:t>'The first one was absolutely horrendous aggression between themselves and staff and the second one was that that child has been building up a pattern... I have never had a child scream and shout at staff in the way that he did. He had escalated until he pushed a member of staff' </a:t>
            </a:r>
            <a:endParaRPr lang="en-US" dirty="0">
              <a:ea typeface="+mn-lt"/>
              <a:cs typeface="+mn-lt"/>
            </a:endParaRPr>
          </a:p>
          <a:p>
            <a:pPr marL="0" indent="0">
              <a:buNone/>
            </a:pPr>
            <a:endParaRPr lang="en-US" sz="2000">
              <a:ea typeface="+mn-lt"/>
              <a:cs typeface="+mn-lt"/>
            </a:endParaRPr>
          </a:p>
          <a:p>
            <a:pPr marL="0" indent="0">
              <a:buNone/>
            </a:pPr>
            <a:r>
              <a:rPr lang="en-US" sz="2000" dirty="0">
                <a:ea typeface="+mn-lt"/>
                <a:cs typeface="+mn-lt"/>
              </a:rPr>
              <a:t>'There are times when a child has had to be removed out of the classroom because sometimes frustration can manifest itself in throwing chairs or whatever and at that point the safety supersedes everything'</a:t>
            </a:r>
          </a:p>
          <a:p>
            <a:pPr marL="0" indent="0">
              <a:buNone/>
            </a:pPr>
            <a:endParaRPr lang="en-US" sz="2000">
              <a:ea typeface="+mn-lt"/>
              <a:cs typeface="+mn-lt"/>
            </a:endParaRPr>
          </a:p>
          <a:p>
            <a:pPr marL="0" indent="0">
              <a:buNone/>
            </a:pPr>
            <a:r>
              <a:rPr lang="en-US" sz="2000" b="1" dirty="0">
                <a:ea typeface="+mn-lt"/>
                <a:cs typeface="+mn-lt"/>
              </a:rPr>
              <a:t>The majority of primary schools used other approaches to isolation:</a:t>
            </a:r>
          </a:p>
          <a:p>
            <a:pPr marL="0" indent="0">
              <a:buNone/>
            </a:pPr>
            <a:r>
              <a:rPr lang="en-US" sz="2000" dirty="0">
                <a:ea typeface="+mn-lt"/>
                <a:cs typeface="+mn-lt"/>
              </a:rPr>
              <a:t> 'Being ‘sent’ to work in the headteacher’s office, given jobs to do, toilet breaks, speaking to the school counsellor, going into another classroom and nurture/sensory rooms' (p. 61).</a:t>
            </a:r>
            <a:endParaRPr lang="en-US" dirty="0"/>
          </a:p>
        </p:txBody>
      </p:sp>
    </p:spTree>
    <p:extLst>
      <p:ext uri="{BB962C8B-B14F-4D97-AF65-F5344CB8AC3E}">
        <p14:creationId xmlns:p14="http://schemas.microsoft.com/office/powerpoint/2010/main" val="40691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D7A75-D816-42CB-88BC-03C7C79F292D}"/>
              </a:ext>
            </a:extLst>
          </p:cNvPr>
          <p:cNvSpPr>
            <a:spLocks noGrp="1"/>
          </p:cNvSpPr>
          <p:nvPr>
            <p:ph type="title"/>
          </p:nvPr>
        </p:nvSpPr>
        <p:spPr>
          <a:xfrm>
            <a:off x="217108" y="1080503"/>
            <a:ext cx="3200400" cy="4461163"/>
          </a:xfrm>
        </p:spPr>
        <p:txBody>
          <a:bodyPr>
            <a:normAutofit/>
          </a:bodyPr>
          <a:lstStyle/>
          <a:p>
            <a:r>
              <a:rPr lang="en-US" sz="3700" b="1" dirty="0">
                <a:cs typeface="Calibri Light"/>
              </a:rPr>
              <a:t>Nursery headteachers</a:t>
            </a:r>
            <a:br>
              <a:rPr lang="en-US" sz="3700" b="1" dirty="0">
                <a:cs typeface="Calibri Light"/>
              </a:rPr>
            </a:br>
            <a:r>
              <a:rPr lang="en-US" sz="3700" b="1" dirty="0">
                <a:cs typeface="Calibri Light"/>
              </a:rPr>
              <a:t/>
            </a:r>
            <a:br>
              <a:rPr lang="en-US" sz="3700" b="1" dirty="0">
                <a:cs typeface="Calibri Light"/>
              </a:rPr>
            </a:br>
            <a:r>
              <a:rPr lang="en-US" sz="3700" b="1" dirty="0">
                <a:cs typeface="Calibri Light"/>
              </a:rPr>
              <a:t>Use of safe spaces</a:t>
            </a:r>
            <a:r>
              <a:rPr lang="en-US" sz="3700" dirty="0">
                <a:cs typeface="Calibri Light"/>
              </a:rPr>
              <a:t/>
            </a:r>
            <a:br>
              <a:rPr lang="en-US" sz="3700" dirty="0">
                <a:cs typeface="Calibri Light"/>
              </a:rPr>
            </a:br>
            <a:endParaRPr lang="en-US" sz="3700">
              <a:cs typeface="Calibri Light"/>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529769-A4D8-4092-8489-88FB5FDD14B5}"/>
              </a:ext>
            </a:extLst>
          </p:cNvPr>
          <p:cNvSpPr>
            <a:spLocks noGrp="1"/>
          </p:cNvSpPr>
          <p:nvPr>
            <p:ph idx="1"/>
          </p:nvPr>
        </p:nvSpPr>
        <p:spPr>
          <a:xfrm>
            <a:off x="4244901" y="698500"/>
            <a:ext cx="7811366" cy="5585619"/>
          </a:xfrm>
        </p:spPr>
        <p:txBody>
          <a:bodyPr vert="horz" lIns="91440" tIns="45720" rIns="91440" bIns="45720" rtlCol="0" anchor="ctr">
            <a:noAutofit/>
          </a:bodyPr>
          <a:lstStyle/>
          <a:p>
            <a:pPr marL="0" indent="0">
              <a:buNone/>
            </a:pPr>
            <a:r>
              <a:rPr lang="en-US" sz="2000" b="1">
                <a:ea typeface="+mn-lt"/>
                <a:cs typeface="+mn-lt"/>
              </a:rPr>
              <a:t>Nursery headteachers said they took children to safe spaces, once the child was calm the staff. In nursery schools staff also provide comfort through physical contact</a:t>
            </a:r>
            <a:endParaRPr lang="en-US" b="1"/>
          </a:p>
          <a:p>
            <a:pPr marL="0" indent="0">
              <a:buNone/>
            </a:pPr>
            <a:endParaRPr lang="en-US" sz="2000" b="1">
              <a:ea typeface="+mn-lt"/>
              <a:cs typeface="+mn-lt"/>
            </a:endParaRPr>
          </a:p>
          <a:p>
            <a:pPr marL="0" indent="0">
              <a:buNone/>
            </a:pPr>
            <a:r>
              <a:rPr lang="en-US" sz="2000">
                <a:ea typeface="+mn-lt"/>
                <a:cs typeface="+mn-lt"/>
              </a:rPr>
              <a:t>'Huge temper tantrums… scratching members of staff, biting, kicking, all sorts of things, for that child, it was appropriate to remove him'</a:t>
            </a:r>
            <a:endParaRPr lang="en-US">
              <a:ea typeface="+mn-lt"/>
              <a:cs typeface="+mn-lt"/>
            </a:endParaRPr>
          </a:p>
          <a:p>
            <a:pPr marL="0" indent="0">
              <a:buNone/>
            </a:pPr>
            <a:endParaRPr lang="en-US" sz="2000">
              <a:ea typeface="+mn-lt"/>
              <a:cs typeface="+mn-lt"/>
            </a:endParaRPr>
          </a:p>
          <a:p>
            <a:pPr marL="0" indent="0">
              <a:buNone/>
            </a:pPr>
            <a:endParaRPr lang="en-US" sz="2000">
              <a:ea typeface="+mn-lt"/>
              <a:cs typeface="+mn-lt"/>
            </a:endParaRPr>
          </a:p>
          <a:p>
            <a:pPr marL="0" indent="0">
              <a:buNone/>
            </a:pPr>
            <a:r>
              <a:rPr lang="en-US" sz="2000">
                <a:ea typeface="+mn-lt"/>
                <a:cs typeface="+mn-lt"/>
              </a:rPr>
              <a:t>'When a staff member could read that he was ready enough to come back then they would say ‘would you like a cuddle?’ </a:t>
            </a:r>
            <a:endParaRPr lang="en-US">
              <a:ea typeface="+mn-lt"/>
              <a:cs typeface="+mn-lt"/>
            </a:endParaRPr>
          </a:p>
          <a:p>
            <a:pPr marL="0" indent="0">
              <a:buNone/>
            </a:pPr>
            <a:endParaRPr lang="en-US" sz="2000">
              <a:ea typeface="+mn-lt"/>
              <a:cs typeface="+mn-lt"/>
            </a:endParaRPr>
          </a:p>
          <a:p>
            <a:pPr marL="0" indent="0">
              <a:buNone/>
            </a:pPr>
            <a:r>
              <a:rPr lang="en-US" sz="2000">
                <a:ea typeface="+mn-lt"/>
                <a:cs typeface="+mn-lt"/>
              </a:rPr>
              <a:t>‘We will come into my room and we’ll sit together and rock until she’s calmed down... At first, I did have to explain to the staff that this isn’t about us rewarding her </a:t>
            </a:r>
            <a:r>
              <a:rPr lang="en-US" sz="2000" err="1">
                <a:ea typeface="+mn-lt"/>
                <a:cs typeface="+mn-lt"/>
              </a:rPr>
              <a:t>behaviour</a:t>
            </a:r>
            <a:r>
              <a:rPr lang="en-US" sz="2000">
                <a:ea typeface="+mn-lt"/>
                <a:cs typeface="+mn-lt"/>
              </a:rPr>
              <a:t>; it’s about us supporting her to learn to regulate it. We’ve got that now'</a:t>
            </a:r>
            <a:endParaRPr lang="en-US">
              <a:cs typeface="Calibri"/>
            </a:endParaRPr>
          </a:p>
        </p:txBody>
      </p:sp>
    </p:spTree>
    <p:extLst>
      <p:ext uri="{BB962C8B-B14F-4D97-AF65-F5344CB8AC3E}">
        <p14:creationId xmlns:p14="http://schemas.microsoft.com/office/powerpoint/2010/main" val="307141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D7A75-D816-42CB-88BC-03C7C79F292D}"/>
              </a:ext>
            </a:extLst>
          </p:cNvPr>
          <p:cNvSpPr>
            <a:spLocks noGrp="1"/>
          </p:cNvSpPr>
          <p:nvPr>
            <p:ph type="title"/>
          </p:nvPr>
        </p:nvSpPr>
        <p:spPr>
          <a:xfrm>
            <a:off x="206670" y="1153572"/>
            <a:ext cx="3680564" cy="4461163"/>
          </a:xfrm>
        </p:spPr>
        <p:txBody>
          <a:bodyPr>
            <a:normAutofit/>
          </a:bodyPr>
          <a:lstStyle/>
          <a:p>
            <a:r>
              <a:rPr lang="en-US" sz="3200" b="1">
                <a:cs typeface="Calibri Light"/>
              </a:rPr>
              <a:t>Alternative provision </a:t>
            </a:r>
            <a:br>
              <a:rPr lang="en-US" sz="3200" b="1">
                <a:cs typeface="Calibri Light"/>
              </a:rPr>
            </a:br>
            <a:r>
              <a:rPr lang="en-US" sz="3200" b="1">
                <a:cs typeface="Calibri Light"/>
              </a:rPr>
              <a:t/>
            </a:r>
            <a:br>
              <a:rPr lang="en-US" sz="3200" b="1">
                <a:cs typeface="Calibri Light"/>
              </a:rPr>
            </a:br>
            <a:r>
              <a:rPr lang="en-US" sz="3200" b="1">
                <a:cs typeface="Calibri Light"/>
              </a:rPr>
              <a:t>Use of isolation</a:t>
            </a:r>
            <a:br>
              <a:rPr lang="en-US" sz="3200" b="1">
                <a:cs typeface="Calibri Light"/>
              </a:rPr>
            </a:br>
            <a:r>
              <a:rPr lang="en-US" sz="3200" b="1">
                <a:cs typeface="Calibri Light"/>
              </a:rPr>
              <a:t/>
            </a:r>
            <a:br>
              <a:rPr lang="en-US" sz="3200" b="1">
                <a:cs typeface="Calibri Light"/>
              </a:rPr>
            </a:br>
            <a:r>
              <a:rPr lang="en-US" sz="3200">
                <a:latin typeface="Calibri"/>
                <a:cs typeface="Calibri"/>
              </a:rPr>
              <a:t>‘It’s a sticking plaster over a haemorrhage</a:t>
            </a:r>
            <a:r>
              <a:rPr lang="en-US" sz="3700">
                <a:latin typeface="Calibri"/>
                <a:cs typeface="Calibri"/>
              </a:rPr>
              <a:t>’</a:t>
            </a:r>
            <a:r>
              <a:rPr lang="en-US" sz="3700">
                <a:cs typeface="Calibri Light"/>
              </a:rPr>
              <a:t/>
            </a:r>
            <a:br>
              <a:rPr lang="en-US" sz="3700">
                <a:cs typeface="Calibri Light"/>
              </a:rPr>
            </a:br>
            <a:endParaRPr lang="en-US" sz="3700">
              <a:cs typeface="Calibri Light"/>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529769-A4D8-4092-8489-88FB5FDD14B5}"/>
              </a:ext>
            </a:extLst>
          </p:cNvPr>
          <p:cNvSpPr>
            <a:spLocks noGrp="1"/>
          </p:cNvSpPr>
          <p:nvPr>
            <p:ph idx="1"/>
          </p:nvPr>
        </p:nvSpPr>
        <p:spPr>
          <a:xfrm>
            <a:off x="4244901" y="698500"/>
            <a:ext cx="7811366" cy="5585619"/>
          </a:xfrm>
        </p:spPr>
        <p:txBody>
          <a:bodyPr vert="horz" lIns="91440" tIns="45720" rIns="91440" bIns="45720" rtlCol="0" anchor="ctr">
            <a:noAutofit/>
          </a:bodyPr>
          <a:lstStyle/>
          <a:p>
            <a:pPr marL="0" indent="0">
              <a:buNone/>
            </a:pPr>
            <a:r>
              <a:rPr lang="en-US" sz="2000">
                <a:ea typeface="+mn-lt"/>
                <a:cs typeface="+mn-lt"/>
              </a:rPr>
              <a:t>Similar to primary and nursery headteachers views the alternative provision and additional resourced provisions used isolation when children in their words, were </a:t>
            </a:r>
            <a:r>
              <a:rPr lang="en-US" sz="2000" b="1">
                <a:ea typeface="+mn-lt"/>
                <a:cs typeface="+mn-lt"/>
              </a:rPr>
              <a:t>‘having a meltdown’ and ‘hitting and kicking and screaming’</a:t>
            </a:r>
            <a:r>
              <a:rPr lang="en-US" sz="2000">
                <a:ea typeface="+mn-lt"/>
                <a:cs typeface="+mn-lt"/>
              </a:rPr>
              <a:t>. The reasons isolation was used was to prevent children from witnessing violent </a:t>
            </a:r>
            <a:r>
              <a:rPr lang="en-US" sz="2000" err="1">
                <a:ea typeface="+mn-lt"/>
                <a:cs typeface="+mn-lt"/>
              </a:rPr>
              <a:t>behaviours</a:t>
            </a:r>
            <a:r>
              <a:rPr lang="en-US" sz="2000">
                <a:ea typeface="+mn-lt"/>
                <a:cs typeface="+mn-lt"/>
              </a:rPr>
              <a:t> and to allow others to continue with learning.</a:t>
            </a:r>
          </a:p>
          <a:p>
            <a:pPr marL="0" indent="0">
              <a:buNone/>
            </a:pPr>
            <a:r>
              <a:rPr lang="en-US" sz="2000" b="1">
                <a:ea typeface="+mn-lt"/>
                <a:cs typeface="+mn-lt"/>
              </a:rPr>
              <a:t>‘you would hope that curriculum support is a pro-active measure; the isolation rooms are a reactive measure… time out cards trusted adults. All of those strategies are prevention, not the cure. But If that doesn’t work, then it is the isolation’.</a:t>
            </a:r>
            <a:endParaRPr lang="en-US" b="1"/>
          </a:p>
          <a:p>
            <a:pPr marL="0" indent="0">
              <a:buNone/>
            </a:pPr>
            <a:endParaRPr lang="en-US" sz="2000" b="1">
              <a:cs typeface="Calibri"/>
            </a:endParaRPr>
          </a:p>
          <a:p>
            <a:pPr>
              <a:buNone/>
            </a:pPr>
            <a:r>
              <a:rPr lang="en-US" sz="2000">
                <a:ea typeface="+mn-lt"/>
                <a:cs typeface="+mn-lt"/>
              </a:rPr>
              <a:t>Alternative approaches</a:t>
            </a:r>
            <a:r>
              <a:rPr lang="en-US" sz="2000" b="1">
                <a:ea typeface="+mn-lt"/>
                <a:cs typeface="+mn-lt"/>
              </a:rPr>
              <a:t> ‘maybe walk up and down the corridor to try and regulate them’</a:t>
            </a:r>
            <a:r>
              <a:rPr lang="en-US" sz="2000">
                <a:ea typeface="+mn-lt"/>
                <a:cs typeface="+mn-lt"/>
              </a:rPr>
              <a:t> and </a:t>
            </a:r>
            <a:r>
              <a:rPr lang="en-US" sz="2000" b="1">
                <a:ea typeface="+mn-lt"/>
                <a:cs typeface="+mn-lt"/>
              </a:rPr>
              <a:t>‘space just beyond the classroom where members of staff will go and sit with them’</a:t>
            </a:r>
            <a:r>
              <a:rPr lang="en-US" sz="2000">
                <a:ea typeface="+mn-lt"/>
                <a:cs typeface="+mn-lt"/>
              </a:rPr>
              <a:t>. </a:t>
            </a:r>
            <a:endParaRPr lang="en-US">
              <a:ea typeface="+mn-lt"/>
              <a:cs typeface="+mn-lt"/>
            </a:endParaRPr>
          </a:p>
          <a:p>
            <a:pPr>
              <a:buNone/>
            </a:pPr>
            <a:r>
              <a:rPr lang="en-US" sz="2000">
                <a:ea typeface="+mn-lt"/>
                <a:cs typeface="+mn-lt"/>
              </a:rPr>
              <a:t>There was an acknowledgement from all professionals interviewed that isolation was ineffective at modifying </a:t>
            </a:r>
            <a:r>
              <a:rPr lang="en-US" sz="2000" err="1">
                <a:ea typeface="+mn-lt"/>
                <a:cs typeface="+mn-lt"/>
              </a:rPr>
              <a:t>behaviour</a:t>
            </a:r>
            <a:r>
              <a:rPr lang="en-US" sz="2000">
                <a:ea typeface="+mn-lt"/>
                <a:cs typeface="+mn-lt"/>
              </a:rPr>
              <a:t>.</a:t>
            </a:r>
          </a:p>
          <a:p>
            <a:pPr>
              <a:buNone/>
            </a:pPr>
            <a:r>
              <a:rPr lang="en-US" sz="2000">
                <a:ea typeface="+mn-lt"/>
                <a:cs typeface="+mn-lt"/>
              </a:rPr>
              <a:t>(p. 62-63) </a:t>
            </a:r>
            <a:endParaRPr lang="en-US" sz="2000">
              <a:cs typeface="Calibri" panose="020F0502020204030204"/>
            </a:endParaRPr>
          </a:p>
        </p:txBody>
      </p:sp>
    </p:spTree>
    <p:extLst>
      <p:ext uri="{BB962C8B-B14F-4D97-AF65-F5344CB8AC3E}">
        <p14:creationId xmlns:p14="http://schemas.microsoft.com/office/powerpoint/2010/main" val="374195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D7A75-D816-42CB-88BC-03C7C79F292D}"/>
              </a:ext>
            </a:extLst>
          </p:cNvPr>
          <p:cNvSpPr>
            <a:spLocks noGrp="1"/>
          </p:cNvSpPr>
          <p:nvPr>
            <p:ph type="title"/>
          </p:nvPr>
        </p:nvSpPr>
        <p:spPr>
          <a:xfrm>
            <a:off x="206670" y="1153572"/>
            <a:ext cx="3680564" cy="4461163"/>
          </a:xfrm>
        </p:spPr>
        <p:txBody>
          <a:bodyPr>
            <a:normAutofit/>
          </a:bodyPr>
          <a:lstStyle/>
          <a:p>
            <a:r>
              <a:rPr lang="en-US" sz="3700" b="1" dirty="0">
                <a:cs typeface="Calibri Light"/>
              </a:rPr>
              <a:t>Health and support professionals: Views on isolatio</a:t>
            </a:r>
            <a:r>
              <a:rPr lang="en-US" sz="3700" dirty="0">
                <a:cs typeface="Calibri Light"/>
              </a:rPr>
              <a:t>n</a:t>
            </a:r>
            <a:br>
              <a:rPr lang="en-US" sz="3700" dirty="0">
                <a:cs typeface="Calibri Light"/>
              </a:rPr>
            </a:br>
            <a:endParaRPr lang="en-US" sz="3700">
              <a:cs typeface="Calibri Light"/>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529769-A4D8-4092-8489-88FB5FDD14B5}"/>
              </a:ext>
            </a:extLst>
          </p:cNvPr>
          <p:cNvSpPr>
            <a:spLocks noGrp="1"/>
          </p:cNvSpPr>
          <p:nvPr>
            <p:ph idx="1"/>
          </p:nvPr>
        </p:nvSpPr>
        <p:spPr>
          <a:xfrm>
            <a:off x="4244901" y="698500"/>
            <a:ext cx="7811366" cy="5566081"/>
          </a:xfrm>
        </p:spPr>
        <p:txBody>
          <a:bodyPr vert="horz" lIns="91440" tIns="45720" rIns="91440" bIns="45720" rtlCol="0" anchor="ctr">
            <a:noAutofit/>
          </a:bodyPr>
          <a:lstStyle/>
          <a:p>
            <a:pPr marL="0" indent="0">
              <a:buNone/>
            </a:pPr>
            <a:r>
              <a:rPr lang="en-US" sz="2000" dirty="0">
                <a:ea typeface="+mn-lt"/>
                <a:cs typeface="+mn-lt"/>
              </a:rPr>
              <a:t>It was clear from the interviews with health professionals and support services that they were unable to understand how and why isolation booths were used in some schools. </a:t>
            </a:r>
            <a:endParaRPr lang="en-US" dirty="0">
              <a:ea typeface="+mn-lt"/>
              <a:cs typeface="+mn-lt"/>
            </a:endParaRPr>
          </a:p>
          <a:p>
            <a:pPr marL="0" indent="0">
              <a:buNone/>
            </a:pPr>
            <a:r>
              <a:rPr lang="en-US" sz="2000" dirty="0">
                <a:ea typeface="+mn-lt"/>
                <a:cs typeface="+mn-lt"/>
              </a:rPr>
              <a:t>They commented on the impact on the child’s learning </a:t>
            </a:r>
            <a:r>
              <a:rPr lang="en-US" sz="2000" b="1" dirty="0">
                <a:ea typeface="+mn-lt"/>
                <a:cs typeface="+mn-lt"/>
              </a:rPr>
              <a:t>‘they can bring work if they want, they don’t have to because they have lost the right to be taught’</a:t>
            </a:r>
            <a:r>
              <a:rPr lang="en-US" sz="2000" dirty="0">
                <a:ea typeface="+mn-lt"/>
                <a:cs typeface="+mn-lt"/>
              </a:rPr>
              <a:t>. </a:t>
            </a:r>
            <a:endParaRPr lang="en-US">
              <a:ea typeface="+mn-lt"/>
              <a:cs typeface="+mn-lt"/>
            </a:endParaRPr>
          </a:p>
          <a:p>
            <a:pPr marL="0" indent="0">
              <a:buNone/>
            </a:pPr>
            <a:r>
              <a:rPr lang="en-US" sz="2000" dirty="0">
                <a:ea typeface="+mn-lt"/>
                <a:cs typeface="+mn-lt"/>
              </a:rPr>
              <a:t>This view was echoed by those of the children who also stated they were not taught when in isolation booths. </a:t>
            </a:r>
            <a:endParaRPr lang="en-US">
              <a:ea typeface="+mn-lt"/>
              <a:cs typeface="+mn-lt"/>
            </a:endParaRPr>
          </a:p>
          <a:p>
            <a:pPr marL="0" indent="0">
              <a:buNone/>
            </a:pPr>
            <a:r>
              <a:rPr lang="en-US" sz="2000" dirty="0">
                <a:ea typeface="+mn-lt"/>
                <a:cs typeface="+mn-lt"/>
              </a:rPr>
              <a:t>One participant raised the point that</a:t>
            </a:r>
            <a:r>
              <a:rPr lang="en-US" sz="2000" b="1" dirty="0">
                <a:ea typeface="+mn-lt"/>
                <a:cs typeface="+mn-lt"/>
              </a:rPr>
              <a:t> ‘you only need to look at the policies, it is all written down, I don’t know how they dare. I sit in schools and I look and they have prominent signs about how much education you miss if you have one day off school. But I think ‘you have just made that child sit in an isolation booth for an hour or for a whole day’</a:t>
            </a:r>
            <a:r>
              <a:rPr lang="en-US" sz="2000" dirty="0">
                <a:ea typeface="+mn-lt"/>
                <a:cs typeface="+mn-lt"/>
              </a:rPr>
              <a:t>.</a:t>
            </a:r>
            <a:r>
              <a:rPr lang="en-US" sz="2000" b="1" dirty="0">
                <a:ea typeface="+mn-lt"/>
                <a:cs typeface="+mn-lt"/>
              </a:rPr>
              <a:t> How does that work?’</a:t>
            </a:r>
            <a:r>
              <a:rPr lang="en-US" sz="2000" dirty="0">
                <a:ea typeface="+mn-lt"/>
                <a:cs typeface="+mn-lt"/>
              </a:rPr>
              <a:t> Some described concern over the impact on the child’s mental health on not being able to </a:t>
            </a:r>
            <a:r>
              <a:rPr lang="en-US" sz="2000" dirty="0" err="1">
                <a:ea typeface="+mn-lt"/>
                <a:cs typeface="+mn-lt"/>
              </a:rPr>
              <a:t>socialise</a:t>
            </a:r>
            <a:r>
              <a:rPr lang="en-US" sz="2000" dirty="0">
                <a:ea typeface="+mn-lt"/>
                <a:cs typeface="+mn-lt"/>
              </a:rPr>
              <a:t> at break and lunchtimes and of not being spoken to when in isolation. </a:t>
            </a:r>
          </a:p>
          <a:p>
            <a:pPr marL="0" indent="0">
              <a:buNone/>
            </a:pPr>
            <a:r>
              <a:rPr lang="en-US" sz="2000" b="1" dirty="0">
                <a:ea typeface="+mn-lt"/>
                <a:cs typeface="+mn-lt"/>
              </a:rPr>
              <a:t>‘You could say that the isolation booths are false imprisonment. Even detention. I know the children could walk out but there would be consequences for that’. </a:t>
            </a:r>
            <a:endParaRPr lang="en-US"/>
          </a:p>
        </p:txBody>
      </p:sp>
    </p:spTree>
    <p:extLst>
      <p:ext uri="{BB962C8B-B14F-4D97-AF65-F5344CB8AC3E}">
        <p14:creationId xmlns:p14="http://schemas.microsoft.com/office/powerpoint/2010/main" val="405699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54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olor Cover">
            <a:extLst>
              <a:ext uri="{FF2B5EF4-FFF2-40B4-BE49-F238E27FC236}">
                <a16:creationId xmlns:a16="http://schemas.microsoft.com/office/drawing/2014/main" id="{4E59E4BC-D742-4881-838E-F5B9C1C2C8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0">
            <a:extLst>
              <a:ext uri="{FF2B5EF4-FFF2-40B4-BE49-F238E27FC236}">
                <a16:creationId xmlns:a16="http://schemas.microsoft.com/office/drawing/2014/main" id="{3FF196BB-37B1-4BB9-8014-CC784F01E6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32" name="Color">
              <a:extLst>
                <a:ext uri="{FF2B5EF4-FFF2-40B4-BE49-F238E27FC236}">
                  <a16:creationId xmlns:a16="http://schemas.microsoft.com/office/drawing/2014/main" id="{534AF622-3ACC-4C27-9FD9-B3568A9C76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olor">
              <a:extLst>
                <a:ext uri="{FF2B5EF4-FFF2-40B4-BE49-F238E27FC236}">
                  <a16:creationId xmlns:a16="http://schemas.microsoft.com/office/drawing/2014/main" id="{F026015A-BBAC-46FA-9359-D1B35A8BC9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4">
            <a:extLst>
              <a:ext uri="{FF2B5EF4-FFF2-40B4-BE49-F238E27FC236}">
                <a16:creationId xmlns:a16="http://schemas.microsoft.com/office/drawing/2014/main" id="{460AFCC8-CA42-431E-AE7C-BB6B70363044}"/>
              </a:ext>
            </a:extLst>
          </p:cNvPr>
          <p:cNvPicPr>
            <a:picLocks noChangeAspect="1"/>
          </p:cNvPicPr>
          <p:nvPr/>
        </p:nvPicPr>
        <p:blipFill rotWithShape="1">
          <a:blip r:embed="rId2"/>
          <a:srcRect l="25784" r="17223"/>
          <a:stretch/>
        </p:blipFill>
        <p:spPr>
          <a:xfrm>
            <a:off x="6803647" y="653615"/>
            <a:ext cx="4730214" cy="5540004"/>
          </a:xfrm>
          <a:prstGeom prst="rect">
            <a:avLst/>
          </a:prstGeom>
        </p:spPr>
      </p:pic>
      <p:grpSp>
        <p:nvGrpSpPr>
          <p:cNvPr id="35" name="Group 34">
            <a:extLst>
              <a:ext uri="{FF2B5EF4-FFF2-40B4-BE49-F238E27FC236}">
                <a16:creationId xmlns:a16="http://schemas.microsoft.com/office/drawing/2014/main" id="{5C2625FA-3EDD-4059-9D0E-AFD1D271AF5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36" name="Freeform: Shape 35">
              <a:extLst>
                <a:ext uri="{FF2B5EF4-FFF2-40B4-BE49-F238E27FC236}">
                  <a16:creationId xmlns:a16="http://schemas.microsoft.com/office/drawing/2014/main" id="{B8B4C3FF-8264-459D-BF6B-4A5FA0BA67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DBA07FA-8EDD-495B-AF95-5BFDC506A1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B0954EF-0F85-4BE8-B5C8-947D85E972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080BC4B-C9C5-47DE-BCB0-F9FC609EF7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18D4159-BB18-4176-8E78-FADCF9731B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D675126-0622-4F48-996A-375CAE425B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8355C78-B718-4720-A6A0-AC274B9134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4E5199A-42AD-4157-8E16-536E9DEF22D8}"/>
              </a:ext>
            </a:extLst>
          </p:cNvPr>
          <p:cNvSpPr>
            <a:spLocks noGrp="1"/>
          </p:cNvSpPr>
          <p:nvPr>
            <p:ph type="title"/>
          </p:nvPr>
        </p:nvSpPr>
        <p:spPr>
          <a:xfrm>
            <a:off x="786385" y="841249"/>
            <a:ext cx="4782147" cy="1804433"/>
          </a:xfrm>
        </p:spPr>
        <p:txBody>
          <a:bodyPr anchor="b">
            <a:normAutofit/>
          </a:bodyPr>
          <a:lstStyle/>
          <a:p>
            <a:r>
              <a:rPr lang="en-US" sz="4800">
                <a:solidFill>
                  <a:schemeClr val="bg2">
                    <a:lumMod val="10000"/>
                  </a:schemeClr>
                </a:solidFill>
                <a:cs typeface="Calibri Light"/>
              </a:rPr>
              <a:t>10-minute wander and ponder...</a:t>
            </a:r>
          </a:p>
        </p:txBody>
      </p:sp>
      <p:sp>
        <p:nvSpPr>
          <p:cNvPr id="3" name="Content Placeholder 2">
            <a:extLst>
              <a:ext uri="{FF2B5EF4-FFF2-40B4-BE49-F238E27FC236}">
                <a16:creationId xmlns:a16="http://schemas.microsoft.com/office/drawing/2014/main" id="{AEE75EA2-0072-416C-85BF-EAEB5A0257D8}"/>
              </a:ext>
            </a:extLst>
          </p:cNvPr>
          <p:cNvSpPr>
            <a:spLocks noGrp="1"/>
          </p:cNvSpPr>
          <p:nvPr>
            <p:ph idx="1"/>
          </p:nvPr>
        </p:nvSpPr>
        <p:spPr>
          <a:xfrm>
            <a:off x="546301" y="3252802"/>
            <a:ext cx="4782147" cy="2229172"/>
          </a:xfrm>
        </p:spPr>
        <p:txBody>
          <a:bodyPr vert="horz" lIns="91440" tIns="45720" rIns="91440" bIns="45720" rtlCol="0" anchor="t">
            <a:normAutofit/>
          </a:bodyPr>
          <a:lstStyle/>
          <a:p>
            <a:r>
              <a:rPr lang="en-US" sz="1800" b="1">
                <a:solidFill>
                  <a:schemeClr val="bg1"/>
                </a:solidFill>
                <a:cs typeface="Calibri"/>
              </a:rPr>
              <a:t>Do you agree some schools are trying to 'stick a plaster over a </a:t>
            </a:r>
            <a:r>
              <a:rPr lang="en-US" sz="1800" b="1" err="1">
                <a:solidFill>
                  <a:schemeClr val="bg1"/>
                </a:solidFill>
                <a:ea typeface="+mn-lt"/>
                <a:cs typeface="+mn-lt"/>
              </a:rPr>
              <a:t>haemorrhage</a:t>
            </a:r>
            <a:r>
              <a:rPr lang="en-US" sz="1800" b="1">
                <a:solidFill>
                  <a:schemeClr val="bg1"/>
                </a:solidFill>
                <a:cs typeface="Calibri"/>
              </a:rPr>
              <a:t>?'</a:t>
            </a:r>
          </a:p>
          <a:p>
            <a:r>
              <a:rPr lang="en-US" sz="1800" b="1">
                <a:solidFill>
                  <a:schemeClr val="bg1"/>
                </a:solidFill>
                <a:cs typeface="Calibri"/>
              </a:rPr>
              <a:t>What are the barriers to change in schools systems and processes?</a:t>
            </a:r>
          </a:p>
          <a:p>
            <a:endParaRPr lang="en-US" sz="1800" b="1">
              <a:solidFill>
                <a:schemeClr val="bg1"/>
              </a:solidFill>
              <a:cs typeface="Calibri"/>
            </a:endParaRPr>
          </a:p>
          <a:p>
            <a:r>
              <a:rPr lang="en-US" sz="1800" b="1">
                <a:solidFill>
                  <a:schemeClr val="bg1"/>
                </a:solidFill>
                <a:cs typeface="Calibri"/>
              </a:rPr>
              <a:t>We will start to unpick once you have grabbed a drink</a:t>
            </a:r>
          </a:p>
        </p:txBody>
      </p:sp>
    </p:spTree>
    <p:extLst>
      <p:ext uri="{BB962C8B-B14F-4D97-AF65-F5344CB8AC3E}">
        <p14:creationId xmlns:p14="http://schemas.microsoft.com/office/powerpoint/2010/main" val="45835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D7A75-D816-42CB-88BC-03C7C79F292D}"/>
              </a:ext>
            </a:extLst>
          </p:cNvPr>
          <p:cNvSpPr>
            <a:spLocks noGrp="1"/>
          </p:cNvSpPr>
          <p:nvPr>
            <p:ph type="title"/>
          </p:nvPr>
        </p:nvSpPr>
        <p:spPr>
          <a:xfrm>
            <a:off x="206670" y="1153572"/>
            <a:ext cx="3680564" cy="4461163"/>
          </a:xfrm>
        </p:spPr>
        <p:txBody>
          <a:bodyPr>
            <a:normAutofit/>
          </a:bodyPr>
          <a:lstStyle/>
          <a:p>
            <a:r>
              <a:rPr lang="en-US" sz="3700" b="1">
                <a:cs typeface="Calibri Light"/>
              </a:rPr>
              <a:t/>
            </a:r>
            <a:br>
              <a:rPr lang="en-US" sz="3700" b="1">
                <a:cs typeface="Calibri Light"/>
              </a:rPr>
            </a:br>
            <a:r>
              <a:rPr lang="en-US" sz="3700" b="1">
                <a:cs typeface="Calibri Light"/>
              </a:rPr>
              <a:t>Solutions: </a:t>
            </a:r>
            <a:r>
              <a:rPr lang="en-US" sz="3700">
                <a:cs typeface="Calibri Light"/>
              </a:rPr>
              <a:t>From the children and young people advisory group</a:t>
            </a:r>
            <a:br>
              <a:rPr lang="en-US" sz="3700">
                <a:cs typeface="Calibri Light"/>
              </a:rPr>
            </a:br>
            <a:r>
              <a:rPr lang="en-US" sz="3700">
                <a:cs typeface="Calibri Light"/>
              </a:rPr>
              <a:t>(p. 70)</a:t>
            </a:r>
            <a:br>
              <a:rPr lang="en-US" sz="3700">
                <a:cs typeface="Calibri Light"/>
              </a:rPr>
            </a:br>
            <a:endParaRPr lang="en-US" sz="3700">
              <a:cs typeface="Calibri Light"/>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529769-A4D8-4092-8489-88FB5FDD14B5}"/>
              </a:ext>
            </a:extLst>
          </p:cNvPr>
          <p:cNvSpPr>
            <a:spLocks noGrp="1"/>
          </p:cNvSpPr>
          <p:nvPr>
            <p:ph idx="1"/>
          </p:nvPr>
        </p:nvSpPr>
        <p:spPr>
          <a:xfrm>
            <a:off x="4244901" y="155707"/>
            <a:ext cx="7811366" cy="6128412"/>
          </a:xfrm>
        </p:spPr>
        <p:txBody>
          <a:bodyPr vert="horz" lIns="91440" tIns="45720" rIns="91440" bIns="45720" rtlCol="0" anchor="ctr">
            <a:noAutofit/>
          </a:bodyPr>
          <a:lstStyle/>
          <a:p>
            <a:pPr>
              <a:buNone/>
            </a:pPr>
            <a:r>
              <a:rPr lang="en-US" sz="1800" b="1">
                <a:ea typeface="+mn-lt"/>
                <a:cs typeface="+mn-lt"/>
              </a:rPr>
              <a:t>Systems and processes </a:t>
            </a:r>
            <a:endParaRPr lang="en-US" sz="1800">
              <a:cs typeface="Calibri"/>
            </a:endParaRPr>
          </a:p>
          <a:p>
            <a:pPr>
              <a:buNone/>
            </a:pPr>
            <a:r>
              <a:rPr lang="en-US" sz="1800">
                <a:ea typeface="+mn-lt"/>
                <a:cs typeface="+mn-lt"/>
              </a:rPr>
              <a:t>‘Teachers need to pick their priorities, I got isolated for not tucking my shirt in’</a:t>
            </a:r>
            <a:endParaRPr lang="en-US" sz="1800">
              <a:cs typeface="Calibri"/>
            </a:endParaRPr>
          </a:p>
          <a:p>
            <a:pPr>
              <a:buNone/>
            </a:pPr>
            <a:r>
              <a:rPr lang="en-US" sz="1800">
                <a:ea typeface="+mn-lt"/>
                <a:cs typeface="+mn-lt"/>
              </a:rPr>
              <a:t>‘Take away isolation booths’</a:t>
            </a:r>
            <a:endParaRPr lang="en-US" sz="1800">
              <a:cs typeface="Calibri"/>
            </a:endParaRPr>
          </a:p>
          <a:p>
            <a:pPr>
              <a:buNone/>
            </a:pPr>
            <a:r>
              <a:rPr lang="en-US" sz="1800">
                <a:ea typeface="+mn-lt"/>
                <a:cs typeface="+mn-lt"/>
              </a:rPr>
              <a:t>‘Try to understand the problem rather than dish out punishment’</a:t>
            </a:r>
            <a:endParaRPr lang="en-US" sz="1800">
              <a:cs typeface="Calibri"/>
            </a:endParaRPr>
          </a:p>
          <a:p>
            <a:pPr>
              <a:buNone/>
            </a:pPr>
            <a:r>
              <a:rPr lang="en-US" sz="1800">
                <a:ea typeface="+mn-lt"/>
                <a:cs typeface="+mn-lt"/>
              </a:rPr>
              <a:t>‘You should be able to express yourself and not be punished for things that have nothing to do with learning’</a:t>
            </a:r>
            <a:endParaRPr lang="en-US" sz="1800">
              <a:cs typeface="Calibri"/>
            </a:endParaRPr>
          </a:p>
          <a:p>
            <a:pPr>
              <a:buNone/>
            </a:pPr>
            <a:r>
              <a:rPr lang="en-US" sz="1800" b="1">
                <a:ea typeface="+mn-lt"/>
                <a:cs typeface="+mn-lt"/>
              </a:rPr>
              <a:t>More support </a:t>
            </a:r>
            <a:endParaRPr lang="en-US" sz="1800" b="1">
              <a:cs typeface="Calibri"/>
            </a:endParaRPr>
          </a:p>
          <a:p>
            <a:pPr>
              <a:buNone/>
            </a:pPr>
            <a:r>
              <a:rPr lang="en-US" sz="1800">
                <a:ea typeface="+mn-lt"/>
                <a:cs typeface="+mn-lt"/>
              </a:rPr>
              <a:t>‘Be fair and give more support in lessons’</a:t>
            </a:r>
            <a:endParaRPr lang="en-US" sz="1800">
              <a:cs typeface="Calibri"/>
            </a:endParaRPr>
          </a:p>
          <a:p>
            <a:pPr>
              <a:buNone/>
            </a:pPr>
            <a:r>
              <a:rPr lang="en-US" sz="1800">
                <a:ea typeface="+mn-lt"/>
                <a:cs typeface="+mn-lt"/>
              </a:rPr>
              <a:t>‘To have teachers that actually understand learning difficulties’</a:t>
            </a:r>
            <a:endParaRPr lang="en-US" sz="1800">
              <a:cs typeface="Calibri"/>
            </a:endParaRPr>
          </a:p>
          <a:p>
            <a:pPr>
              <a:buNone/>
            </a:pPr>
            <a:r>
              <a:rPr lang="en-US" sz="1800">
                <a:ea typeface="+mn-lt"/>
                <a:cs typeface="+mn-lt"/>
              </a:rPr>
              <a:t>‘Have more ways for children to cope (self-regulation)’</a:t>
            </a:r>
            <a:endParaRPr lang="en-US" sz="1800">
              <a:cs typeface="Calibri"/>
            </a:endParaRPr>
          </a:p>
          <a:p>
            <a:pPr>
              <a:buNone/>
            </a:pPr>
            <a:r>
              <a:rPr lang="en-US" sz="1800">
                <a:ea typeface="+mn-lt"/>
                <a:cs typeface="+mn-lt"/>
              </a:rPr>
              <a:t>'You can't cope in big classes, there are too many people and you cannot get help'</a:t>
            </a:r>
          </a:p>
          <a:p>
            <a:pPr>
              <a:buNone/>
            </a:pPr>
            <a:r>
              <a:rPr lang="en-US" sz="1800" b="1">
                <a:ea typeface="+mn-lt"/>
                <a:cs typeface="+mn-lt"/>
              </a:rPr>
              <a:t>Respect </a:t>
            </a:r>
            <a:endParaRPr lang="en-US" sz="1800">
              <a:cs typeface="Calibri"/>
            </a:endParaRPr>
          </a:p>
          <a:p>
            <a:pPr>
              <a:buNone/>
            </a:pPr>
            <a:r>
              <a:rPr lang="en-US" sz="1800">
                <a:ea typeface="+mn-lt"/>
                <a:cs typeface="+mn-lt"/>
              </a:rPr>
              <a:t>‘Teachers need to respect us if they expect it back'</a:t>
            </a:r>
            <a:endParaRPr lang="en-US" sz="1800">
              <a:cs typeface="Calibri"/>
            </a:endParaRPr>
          </a:p>
          <a:p>
            <a:pPr>
              <a:buNone/>
            </a:pPr>
            <a:r>
              <a:rPr lang="en-US" sz="1800">
                <a:ea typeface="+mn-lt"/>
                <a:cs typeface="+mn-lt"/>
              </a:rPr>
              <a:t>‘Teachers to have a better attitude towards children’</a:t>
            </a:r>
            <a:endParaRPr lang="en-US" sz="1800">
              <a:cs typeface="Calibri"/>
            </a:endParaRPr>
          </a:p>
          <a:p>
            <a:pPr>
              <a:buNone/>
            </a:pPr>
            <a:r>
              <a:rPr lang="en-US" sz="1800">
                <a:ea typeface="+mn-lt"/>
                <a:cs typeface="+mn-lt"/>
              </a:rPr>
              <a:t>‘Schools need respect for children’</a:t>
            </a:r>
          </a:p>
          <a:p>
            <a:pPr>
              <a:buNone/>
            </a:pPr>
            <a:r>
              <a:rPr lang="en-US" sz="1800">
                <a:cs typeface="Calibri"/>
              </a:rPr>
              <a:t>More on p. 70</a:t>
            </a:r>
          </a:p>
        </p:txBody>
      </p:sp>
    </p:spTree>
    <p:extLst>
      <p:ext uri="{BB962C8B-B14F-4D97-AF65-F5344CB8AC3E}">
        <p14:creationId xmlns:p14="http://schemas.microsoft.com/office/powerpoint/2010/main" val="26366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D7A75-D816-42CB-88BC-03C7C79F292D}"/>
              </a:ext>
            </a:extLst>
          </p:cNvPr>
          <p:cNvSpPr>
            <a:spLocks noGrp="1"/>
          </p:cNvSpPr>
          <p:nvPr>
            <p:ph type="title"/>
          </p:nvPr>
        </p:nvSpPr>
        <p:spPr>
          <a:xfrm>
            <a:off x="206670" y="1153572"/>
            <a:ext cx="3680564" cy="4461163"/>
          </a:xfrm>
        </p:spPr>
        <p:txBody>
          <a:bodyPr>
            <a:normAutofit/>
          </a:bodyPr>
          <a:lstStyle/>
          <a:p>
            <a:r>
              <a:rPr lang="en-US" sz="3700" b="1">
                <a:cs typeface="Calibri Light"/>
              </a:rPr>
              <a:t/>
            </a:r>
            <a:br>
              <a:rPr lang="en-US" sz="3700" b="1">
                <a:cs typeface="Calibri Light"/>
              </a:rPr>
            </a:br>
            <a:r>
              <a:rPr lang="en-US" sz="3700" b="1">
                <a:cs typeface="Calibri Light"/>
              </a:rPr>
              <a:t>Solutions: </a:t>
            </a:r>
            <a:r>
              <a:rPr lang="en-US" sz="3700">
                <a:cs typeface="Calibri Light"/>
              </a:rPr>
              <a:t>From the children and young people</a:t>
            </a:r>
            <a:br>
              <a:rPr lang="en-US" sz="3700">
                <a:cs typeface="Calibri Light"/>
              </a:rPr>
            </a:br>
            <a:r>
              <a:rPr lang="en-US" sz="3700">
                <a:cs typeface="Calibri Light"/>
              </a:rPr>
              <a:t>(p. 75-76)</a:t>
            </a:r>
            <a:br>
              <a:rPr lang="en-US" sz="3700">
                <a:cs typeface="Calibri Light"/>
              </a:rPr>
            </a:br>
            <a:endParaRPr lang="en-US" sz="3700">
              <a:cs typeface="Calibri Light"/>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529769-A4D8-4092-8489-88FB5FDD14B5}"/>
              </a:ext>
            </a:extLst>
          </p:cNvPr>
          <p:cNvSpPr>
            <a:spLocks noGrp="1"/>
          </p:cNvSpPr>
          <p:nvPr>
            <p:ph idx="1"/>
          </p:nvPr>
        </p:nvSpPr>
        <p:spPr>
          <a:xfrm>
            <a:off x="4244901" y="155707"/>
            <a:ext cx="7811366" cy="7307130"/>
          </a:xfrm>
        </p:spPr>
        <p:txBody>
          <a:bodyPr vert="horz" lIns="91440" tIns="45720" rIns="91440" bIns="45720" rtlCol="0" anchor="ctr">
            <a:noAutofit/>
          </a:bodyPr>
          <a:lstStyle/>
          <a:p>
            <a:pPr>
              <a:buNone/>
            </a:pPr>
            <a:r>
              <a:rPr lang="en-US" sz="1800" b="1">
                <a:cs typeface="Calibri"/>
              </a:rPr>
              <a:t>KS1:</a:t>
            </a:r>
            <a:endParaRPr lang="en-US" sz="1800" b="1">
              <a:ea typeface="+mn-lt"/>
              <a:cs typeface="+mn-lt"/>
            </a:endParaRPr>
          </a:p>
          <a:p>
            <a:pPr>
              <a:buFont typeface="Wingdings" panose="020B0604020202020204" pitchFamily="34" charset="0"/>
              <a:buChar char="ü"/>
            </a:pPr>
            <a:r>
              <a:rPr lang="en-US" sz="1800">
                <a:ea typeface="+mn-lt"/>
                <a:cs typeface="+mn-lt"/>
              </a:rPr>
              <a:t>‘Shorter school days’ and </a:t>
            </a:r>
            <a:endParaRPr lang="en-US" sz="1800" b="1">
              <a:ea typeface="+mn-lt"/>
              <a:cs typeface="+mn-lt"/>
            </a:endParaRPr>
          </a:p>
          <a:p>
            <a:pPr>
              <a:buFont typeface="Wingdings" panose="020B0604020202020204" pitchFamily="34" charset="0"/>
              <a:buChar char="ü"/>
            </a:pPr>
            <a:r>
              <a:rPr lang="en-US" sz="1800">
                <a:ea typeface="+mn-lt"/>
                <a:cs typeface="+mn-lt"/>
              </a:rPr>
              <a:t>‘I could have been helped by going to nurture group’</a:t>
            </a:r>
            <a:endParaRPr lang="en-US" sz="1800" b="1">
              <a:ea typeface="+mn-lt"/>
              <a:cs typeface="+mn-lt"/>
            </a:endParaRPr>
          </a:p>
          <a:p>
            <a:pPr>
              <a:buFont typeface="Wingdings" panose="020B0604020202020204" pitchFamily="34" charset="0"/>
              <a:buChar char="ü"/>
            </a:pPr>
            <a:r>
              <a:rPr lang="en-US" sz="1800">
                <a:ea typeface="+mn-lt"/>
                <a:cs typeface="+mn-lt"/>
              </a:rPr>
              <a:t>‘Cuddling makes me happy’ </a:t>
            </a:r>
            <a:endParaRPr lang="en-US" sz="1800" b="1">
              <a:ea typeface="+mn-lt"/>
              <a:cs typeface="+mn-lt"/>
            </a:endParaRPr>
          </a:p>
          <a:p>
            <a:pPr>
              <a:buFont typeface="Wingdings" panose="020B0604020202020204" pitchFamily="34" charset="0"/>
              <a:buChar char="ü"/>
            </a:pPr>
            <a:r>
              <a:rPr lang="en-US" sz="1800">
                <a:ea typeface="+mn-lt"/>
                <a:cs typeface="+mn-lt"/>
              </a:rPr>
              <a:t>‘Having time to talk room’ </a:t>
            </a:r>
            <a:endParaRPr lang="en-US" sz="1800" b="1">
              <a:ea typeface="+mn-lt"/>
              <a:cs typeface="+mn-lt"/>
            </a:endParaRPr>
          </a:p>
          <a:p>
            <a:pPr>
              <a:buFont typeface="Wingdings" panose="020B0604020202020204" pitchFamily="34" charset="0"/>
              <a:buChar char="ü"/>
            </a:pPr>
            <a:r>
              <a:rPr lang="en-US" sz="1800">
                <a:ea typeface="+mn-lt"/>
                <a:cs typeface="+mn-lt"/>
              </a:rPr>
              <a:t>‘Help me make good choices’</a:t>
            </a:r>
            <a:endParaRPr lang="en-US" sz="1800" b="1">
              <a:ea typeface="+mn-lt"/>
              <a:cs typeface="+mn-lt"/>
            </a:endParaRPr>
          </a:p>
          <a:p>
            <a:pPr>
              <a:buFont typeface="Wingdings" panose="020B0604020202020204" pitchFamily="34" charset="0"/>
              <a:buChar char="ü"/>
            </a:pPr>
            <a:r>
              <a:rPr lang="en-US" sz="1800">
                <a:ea typeface="+mn-lt"/>
                <a:cs typeface="+mn-lt"/>
              </a:rPr>
              <a:t>‘To bring in teddies and fidget cubes’ </a:t>
            </a:r>
            <a:endParaRPr lang="en-US" sz="1800" b="1">
              <a:ea typeface="+mn-lt"/>
              <a:cs typeface="+mn-lt"/>
            </a:endParaRPr>
          </a:p>
          <a:p>
            <a:pPr>
              <a:buNone/>
            </a:pPr>
            <a:endParaRPr lang="en-US" sz="1800">
              <a:cs typeface="Calibri"/>
            </a:endParaRPr>
          </a:p>
          <a:p>
            <a:pPr>
              <a:buNone/>
            </a:pPr>
            <a:r>
              <a:rPr lang="en-US" sz="1800" b="1">
                <a:cs typeface="Calibri"/>
              </a:rPr>
              <a:t>KS2/3</a:t>
            </a:r>
          </a:p>
          <a:p>
            <a:pPr>
              <a:buFont typeface="Wingdings" panose="020B0604020202020204" pitchFamily="34" charset="0"/>
              <a:buChar char="ü"/>
            </a:pPr>
            <a:r>
              <a:rPr lang="en-US" sz="1800">
                <a:ea typeface="+mn-lt"/>
                <a:cs typeface="+mn-lt"/>
              </a:rPr>
              <a:t>‘If someone had sat and explained the work. I would have done it. I would have understood it’</a:t>
            </a:r>
            <a:endParaRPr lang="en-US" sz="1800" b="1">
              <a:cs typeface="Calibri"/>
            </a:endParaRPr>
          </a:p>
          <a:p>
            <a:pPr>
              <a:buFont typeface="Wingdings" panose="020B0604020202020204" pitchFamily="34" charset="0"/>
              <a:buChar char="ü"/>
            </a:pPr>
            <a:r>
              <a:rPr lang="en-US" sz="1800">
                <a:ea typeface="+mn-lt"/>
                <a:cs typeface="+mn-lt"/>
              </a:rPr>
              <a:t>‘If they had given you a list, like a PowerPoint. It tells you, you need to do this, then this and this’</a:t>
            </a:r>
            <a:endParaRPr lang="en-US" sz="1800">
              <a:cs typeface="Calibri"/>
            </a:endParaRPr>
          </a:p>
          <a:p>
            <a:pPr>
              <a:buFont typeface="Wingdings" panose="020B0604020202020204" pitchFamily="34" charset="0"/>
              <a:buChar char="ü"/>
            </a:pPr>
            <a:r>
              <a:rPr lang="en-US" sz="1800">
                <a:ea typeface="+mn-lt"/>
                <a:cs typeface="+mn-lt"/>
              </a:rPr>
              <a:t>‘I need more staff helping, explaining things, </a:t>
            </a:r>
            <a:r>
              <a:rPr lang="en-US" sz="1800" err="1">
                <a:ea typeface="+mn-lt"/>
                <a:cs typeface="+mn-lt"/>
              </a:rPr>
              <a:t>maths</a:t>
            </a:r>
            <a:r>
              <a:rPr lang="en-US" sz="1800">
                <a:ea typeface="+mn-lt"/>
                <a:cs typeface="+mn-lt"/>
              </a:rPr>
              <a:t> was the only lesson I could get because I have dyslexia, they weren’t helping with that’</a:t>
            </a:r>
            <a:endParaRPr lang="en-US" sz="1800">
              <a:cs typeface="Calibri"/>
            </a:endParaRPr>
          </a:p>
          <a:p>
            <a:pPr>
              <a:buFont typeface="Wingdings" panose="020B0604020202020204" pitchFamily="34" charset="0"/>
              <a:buChar char="ü"/>
            </a:pPr>
            <a:r>
              <a:rPr lang="en-US" sz="1800">
                <a:ea typeface="+mn-lt"/>
                <a:cs typeface="+mn-lt"/>
              </a:rPr>
              <a:t>‘Maybe not restrain me as much’</a:t>
            </a:r>
            <a:endParaRPr lang="en-US" sz="1800">
              <a:cs typeface="Calibri"/>
            </a:endParaRPr>
          </a:p>
          <a:p>
            <a:pPr>
              <a:buFont typeface="Wingdings" panose="020B0604020202020204" pitchFamily="34" charset="0"/>
              <a:buChar char="ü"/>
            </a:pPr>
            <a:r>
              <a:rPr lang="en-US" sz="1800">
                <a:ea typeface="+mn-lt"/>
                <a:cs typeface="+mn-lt"/>
              </a:rPr>
              <a:t>‘The more they shout, the more I shout’ </a:t>
            </a:r>
          </a:p>
          <a:p>
            <a:pPr>
              <a:buFont typeface="Wingdings" panose="020B0604020202020204" pitchFamily="34" charset="0"/>
              <a:buChar char="ü"/>
            </a:pPr>
            <a:r>
              <a:rPr lang="en-US" sz="1800">
                <a:ea typeface="+mn-lt"/>
                <a:cs typeface="+mn-lt"/>
              </a:rPr>
              <a:t>‘Teachers not shouting when they think they are big, stop screaming at us’</a:t>
            </a:r>
          </a:p>
          <a:p>
            <a:pPr>
              <a:buFont typeface="Wingdings" panose="020B0604020202020204" pitchFamily="34" charset="0"/>
              <a:buChar char="ü"/>
            </a:pPr>
            <a:r>
              <a:rPr lang="en-US" sz="1800">
                <a:ea typeface="+mn-lt"/>
                <a:cs typeface="+mn-lt"/>
              </a:rPr>
              <a:t>‘Football calms me down when I am with my friends’.</a:t>
            </a:r>
            <a:endParaRPr lang="en-US" sz="1800">
              <a:cs typeface="Calibri"/>
            </a:endParaRPr>
          </a:p>
          <a:p>
            <a:pPr>
              <a:buFont typeface="Wingdings" panose="020B0604020202020204" pitchFamily="34" charset="0"/>
              <a:buChar char="ü"/>
            </a:pPr>
            <a:endParaRPr lang="en-US" sz="1800">
              <a:cs typeface="Calibri"/>
            </a:endParaRPr>
          </a:p>
          <a:p>
            <a:pPr>
              <a:buNone/>
            </a:pPr>
            <a:endParaRPr lang="en-US" sz="1800" b="1">
              <a:cs typeface="Calibri"/>
            </a:endParaRPr>
          </a:p>
        </p:txBody>
      </p:sp>
    </p:spTree>
    <p:extLst>
      <p:ext uri="{BB962C8B-B14F-4D97-AF65-F5344CB8AC3E}">
        <p14:creationId xmlns:p14="http://schemas.microsoft.com/office/powerpoint/2010/main" val="1847144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65" name="Rectangle 67">
            <a:extLst>
              <a:ext uri="{FF2B5EF4-FFF2-40B4-BE49-F238E27FC236}">
                <a16:creationId xmlns:a16="http://schemas.microsoft.com/office/drawing/2014/main"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9">
            <a:extLst>
              <a:ext uri="{FF2B5EF4-FFF2-40B4-BE49-F238E27FC236}">
                <a16:creationId xmlns:a16="http://schemas.microsoft.com/office/drawing/2014/main"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7A608-4F6F-4E28-820B-C225BA20DE6A}"/>
              </a:ext>
            </a:extLst>
          </p:cNvPr>
          <p:cNvSpPr>
            <a:spLocks noGrp="1"/>
          </p:cNvSpPr>
          <p:nvPr>
            <p:ph type="title"/>
          </p:nvPr>
        </p:nvSpPr>
        <p:spPr>
          <a:xfrm>
            <a:off x="956826" y="1112969"/>
            <a:ext cx="3937298" cy="4166010"/>
          </a:xfrm>
        </p:spPr>
        <p:txBody>
          <a:bodyPr vert="horz" lIns="91440" tIns="45720" rIns="91440" bIns="45720" rtlCol="0" anchor="ctr">
            <a:normAutofit/>
          </a:bodyPr>
          <a:lstStyle/>
          <a:p>
            <a:r>
              <a:rPr lang="en-US" b="1" kern="1200">
                <a:solidFill>
                  <a:srgbClr val="FFFFFF"/>
                </a:solidFill>
                <a:latin typeface="+mj-lt"/>
                <a:ea typeface="+mj-ea"/>
                <a:cs typeface="+mj-cs"/>
              </a:rPr>
              <a:t>Caregivers KS4 (p.72) Victimisation</a:t>
            </a:r>
          </a:p>
        </p:txBody>
      </p:sp>
      <p:sp>
        <p:nvSpPr>
          <p:cNvPr id="72" name="Freeform: Shape 71">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73">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DE103B79-C216-4AC3-8D0F-7BECF4DAC0E2}"/>
              </a:ext>
            </a:extLst>
          </p:cNvPr>
          <p:cNvSpPr>
            <a:spLocks noGrp="1"/>
          </p:cNvSpPr>
          <p:nvPr>
            <p:ph sz="half" idx="2"/>
          </p:nvPr>
        </p:nvSpPr>
        <p:spPr>
          <a:xfrm>
            <a:off x="6096000" y="820880"/>
            <a:ext cx="5257799" cy="4889350"/>
          </a:xfrm>
        </p:spPr>
        <p:txBody>
          <a:bodyPr vert="horz" lIns="91440" tIns="45720" rIns="91440" bIns="45720" rtlCol="0" anchor="t">
            <a:normAutofit/>
          </a:bodyPr>
          <a:lstStyle/>
          <a:p>
            <a:pPr marL="0" indent="0">
              <a:buNone/>
            </a:pPr>
            <a:r>
              <a:rPr lang="en-US" sz="1800" dirty="0"/>
              <a:t>Within the caregiver’s responses, some perceived that their child was not accepted by other children or that other children were able to identify differences which led to their child being targeted </a:t>
            </a:r>
            <a:endParaRPr lang="en-US" dirty="0"/>
          </a:p>
          <a:p>
            <a:pPr marL="0"/>
            <a:endParaRPr lang="en-US" sz="1800"/>
          </a:p>
          <a:p>
            <a:pPr marL="0"/>
            <a:r>
              <a:rPr lang="en-US" sz="1800" dirty="0"/>
              <a:t>‘The children then knew he was different, they had a target of someone to bully, someone to wind up. They thought it was funny when he went bang’  </a:t>
            </a:r>
            <a:endParaRPr lang="en-US" sz="1800" dirty="0">
              <a:cs typeface="Calibri"/>
            </a:endParaRPr>
          </a:p>
          <a:p>
            <a:pPr marL="0"/>
            <a:endParaRPr lang="en-US" sz="1800"/>
          </a:p>
          <a:p>
            <a:pPr marL="0"/>
            <a:r>
              <a:rPr lang="en-US" sz="1800" dirty="0"/>
              <a:t>‘He told me that the three boys had been mouthy earlier on in the day. They called him ‘a scummy care kid’ he said ‘I’m not going to be called those names. You know what it is like for me’ They said to him ‘your mum didn’t want you’.</a:t>
            </a:r>
            <a:endParaRPr lang="en-US" sz="1800" dirty="0">
              <a:cs typeface="Calibri"/>
            </a:endParaRPr>
          </a:p>
        </p:txBody>
      </p:sp>
      <p:sp>
        <p:nvSpPr>
          <p:cNvPr id="78" name="Freeform: Shape 77">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65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7A608-4F6F-4E28-820B-C225BA20DE6A}"/>
              </a:ext>
            </a:extLst>
          </p:cNvPr>
          <p:cNvSpPr>
            <a:spLocks noGrp="1"/>
          </p:cNvSpPr>
          <p:nvPr>
            <p:ph type="title"/>
          </p:nvPr>
        </p:nvSpPr>
        <p:spPr>
          <a:xfrm>
            <a:off x="956826" y="1112969"/>
            <a:ext cx="3937298" cy="4166010"/>
          </a:xfrm>
        </p:spPr>
        <p:txBody>
          <a:bodyPr vert="horz" lIns="91440" tIns="45720" rIns="91440" bIns="45720" rtlCol="0" anchor="ctr">
            <a:normAutofit/>
          </a:bodyPr>
          <a:lstStyle/>
          <a:p>
            <a:r>
              <a:rPr lang="en-US" b="1" kern="1200" dirty="0">
                <a:solidFill>
                  <a:srgbClr val="FFFFFF"/>
                </a:solidFill>
                <a:latin typeface="+mj-lt"/>
                <a:ea typeface="+mj-ea"/>
                <a:cs typeface="+mj-cs"/>
              </a:rPr>
              <a:t>Caregivers KS4 </a:t>
            </a:r>
            <a:r>
              <a:rPr lang="en-US" b="1" kern="1200">
                <a:solidFill>
                  <a:srgbClr val="FFFFFF"/>
                </a:solidFill>
                <a:latin typeface="+mj-lt"/>
                <a:ea typeface="+mj-ea"/>
                <a:cs typeface="+mj-cs"/>
              </a:rPr>
              <a:t>Lack </a:t>
            </a:r>
            <a:r>
              <a:rPr lang="en-US" b="1" kern="1200" dirty="0">
                <a:solidFill>
                  <a:srgbClr val="FFFFFF"/>
                </a:solidFill>
                <a:latin typeface="+mj-lt"/>
                <a:ea typeface="+mj-ea"/>
                <a:cs typeface="+mj-cs"/>
              </a:rPr>
              <a:t>of reasonable adjustment</a:t>
            </a:r>
          </a:p>
        </p:txBody>
      </p:sp>
      <p:sp>
        <p:nvSpPr>
          <p:cNvPr id="75" name="Freeform: Shape 74">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DE103B79-C216-4AC3-8D0F-7BECF4DAC0E2}"/>
              </a:ext>
            </a:extLst>
          </p:cNvPr>
          <p:cNvSpPr>
            <a:spLocks noGrp="1"/>
          </p:cNvSpPr>
          <p:nvPr>
            <p:ph sz="half" idx="2"/>
          </p:nvPr>
        </p:nvSpPr>
        <p:spPr>
          <a:xfrm>
            <a:off x="6096000" y="820880"/>
            <a:ext cx="5257799" cy="4889350"/>
          </a:xfrm>
        </p:spPr>
        <p:txBody>
          <a:bodyPr vert="horz" lIns="91440" tIns="45720" rIns="91440" bIns="45720" rtlCol="0" anchor="t">
            <a:normAutofit/>
          </a:bodyPr>
          <a:lstStyle/>
          <a:p>
            <a:pPr marL="0"/>
            <a:r>
              <a:rPr lang="en-US" sz="1800"/>
              <a:t>‘CAMHS gave him a fiddle toy. But then teachers took them off him and said they were ridiculous and put them in the bin'</a:t>
            </a:r>
          </a:p>
          <a:p>
            <a:pPr marL="0"/>
            <a:endParaRPr lang="en-US" sz="1800"/>
          </a:p>
          <a:p>
            <a:pPr marL="0"/>
            <a:r>
              <a:rPr lang="en-US" sz="1800"/>
              <a:t>‘His social worker, who had been his original social worker from coming into care left. His pastoral worker at school left, they were massive losses for him’</a:t>
            </a:r>
          </a:p>
          <a:p>
            <a:pPr marL="0"/>
            <a:endParaRPr lang="en-US" sz="1800"/>
          </a:p>
          <a:p>
            <a:pPr marL="0"/>
            <a:r>
              <a:rPr lang="en-US" sz="1800"/>
              <a:t>‘The expectations of, not behaviour, but of conforming readily, all of the time. Sit. Speak. Work’</a:t>
            </a:r>
          </a:p>
          <a:p>
            <a:pPr marL="0"/>
            <a:endParaRPr lang="en-US" sz="1800"/>
          </a:p>
          <a:p>
            <a:pPr marL="0"/>
            <a:r>
              <a:rPr lang="en-US" sz="1800"/>
              <a:t>'You cannot even speak in class and they put you in inclusion. I think a lot of mainstream schools just focus on getting the grades. Rather than having a little bit of fun within school time. Not just having to sit there, sad, in total silence’</a:t>
            </a:r>
          </a:p>
          <a:p>
            <a:pPr marL="0"/>
            <a:endParaRPr lang="en-US" sz="1800"/>
          </a:p>
          <a:p>
            <a:pPr marL="0"/>
            <a:endParaRPr lang="en-US" sz="1800"/>
          </a:p>
        </p:txBody>
      </p:sp>
      <p:sp>
        <p:nvSpPr>
          <p:cNvPr id="81" name="Freeform: Shape 80">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3512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4710024" cy="1325563"/>
          </a:xfrm>
        </p:spPr>
        <p:txBody>
          <a:bodyPr/>
          <a:lstStyle/>
          <a:p>
            <a:r>
              <a:rPr lang="en-GB" dirty="0">
                <a:latin typeface="+mn-lt"/>
              </a:rPr>
              <a:t>Sarah:@</a:t>
            </a:r>
            <a:r>
              <a:rPr lang="en-GB" dirty="0" err="1">
                <a:latin typeface="+mn-lt"/>
              </a:rPr>
              <a:t>blogsenco</a:t>
            </a:r>
            <a:endParaRPr lang="en-GB" dirty="0">
              <a:latin typeface="+mn-lt"/>
            </a:endParaRPr>
          </a:p>
        </p:txBody>
      </p:sp>
      <p:sp>
        <p:nvSpPr>
          <p:cNvPr id="3" name="Content Placeholder 2"/>
          <p:cNvSpPr>
            <a:spLocks noGrp="1"/>
          </p:cNvSpPr>
          <p:nvPr>
            <p:ph idx="1"/>
          </p:nvPr>
        </p:nvSpPr>
        <p:spPr/>
        <p:txBody>
          <a:bodyPr/>
          <a:lstStyle/>
          <a:p>
            <a:pPr fontAlgn="base"/>
            <a:r>
              <a:rPr lang="en-GB" dirty="0"/>
              <a:t>Senior Lecturer and Researcher</a:t>
            </a:r>
          </a:p>
          <a:p>
            <a:pPr fontAlgn="base"/>
            <a:r>
              <a:rPr lang="en-GB" dirty="0"/>
              <a:t>Programme Leader and Tutor NASENCO </a:t>
            </a:r>
          </a:p>
          <a:p>
            <a:pPr fontAlgn="base"/>
            <a:r>
              <a:rPr lang="en-GB" dirty="0"/>
              <a:t>Author of SENCO Handbook and Teaching Children with SEND</a:t>
            </a:r>
            <a:r>
              <a:rPr lang="en-US" dirty="0"/>
              <a:t>​</a:t>
            </a:r>
          </a:p>
          <a:p>
            <a:pPr fontAlgn="base"/>
            <a:r>
              <a:rPr lang="en-GB" dirty="0"/>
              <a:t>Convenor Interdisciplinary Research Network: Adverse Childhood Experiences North East</a:t>
            </a:r>
            <a:r>
              <a:rPr lang="en-US" dirty="0"/>
              <a:t>​</a:t>
            </a:r>
          </a:p>
          <a:p>
            <a:pPr fontAlgn="base"/>
            <a:r>
              <a:rPr lang="en-GB" dirty="0"/>
              <a:t>Chair: Independent SENCO Network</a:t>
            </a:r>
            <a:r>
              <a:rPr lang="en-US" dirty="0"/>
              <a:t>​</a:t>
            </a:r>
          </a:p>
          <a:p>
            <a:pPr fontAlgn="base"/>
            <a:r>
              <a:rPr lang="en-GB" dirty="0"/>
              <a:t>Senior Fellow Higher Education Academy</a:t>
            </a:r>
            <a:r>
              <a:rPr lang="en-US" dirty="0"/>
              <a:t>​</a:t>
            </a:r>
          </a:p>
          <a:p>
            <a:pPr fontAlgn="base"/>
            <a:r>
              <a:rPr lang="en-GB" dirty="0"/>
              <a:t>Vice-Chancellor Teaching Fellow</a:t>
            </a:r>
            <a:endParaRPr lang="en-US" dirty="0"/>
          </a:p>
          <a:p>
            <a:endParaRPr lang="en-GB" dirty="0"/>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DTAK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LxT8G4dR1mW/0/VBbxzSmRopIy2wk5O0g9M9q63wf4G03QGSd5GvbpR8sjrgL7gevvXWV4F+1t451PR7ew8J6VcPa/b4WnvJUYh2jztVAewJDZ+gHc1wYThzBVcUpxprmvfW9l5pbf1oerWznHV6Sozqe6vT89z1DXfiT4H0W5e1vvEVmblPvQwkyuvsQmcfjWIPjX4GMqx/aL/n+I2pAr4st3khuFeJtu09BXoPwp8PX3jHxha6PFvaAjzbuQdIIx1P1PQe5r7CeU0aUHKUnoecox6n2F4U8R6f4msWvdMW5NurbRJLEUDH2z1rK+IHxD8M+CYR/a15vu3XdHZwjdKw9SP4R7nFcT8fPifY/CbwrZ6D4fhgbW7qEpYwNjbbxDgzOO/PQdznPQ18htrV5qmpNfahdz3d9PIXnnmcszk+v+eK58uy2OKk5y0j+LODGYiVKP7tantnxI+LOteMi9nBnTdIyP3CZJl56u3ce3SvfvgYhX4U6ESCC8LPj6uxH6V8g2UkcrW8RUlQwPPf2r7S8H/ZtF+H2lvdSx29vbafHJK7HCooQEk13Z3Tp0MPCnTVlf8AQ8bKKs6uInUqO+n6nJfFbwPPf6pH4k0qFpZ1VVuYU+84HRh68cEewri7TTNavpFgt9LvJH/i/cso/M4A/Guzsfjh4NvdSW3t/tjWzNtF1sGzrjJGc4/D8K9Mt5oriCOeCRZIpFDI6nIYHoRX5TmPCmEzHEuuptX3S/rT8T7zLeLL0fZQany6LXY434b+DX0EyalqLI+oTJsCqcrEnUjPcnAyfauxtp4bmETQSLJGSQGXocHB/lXCfG/xovhPws0NrMBqt+DFbAHmMfxSfgOnuRW18LGD/DnQHXnNjGT9cc/rX0GBw9DBwWFoqyiv6+YY2jiK+HWYV/tSsvkvy6L5nO/EmP8A4qCPcVxJbr1PoTXG3Ue0szgBQPmHWu6+Llu/+hXiOE2qyZPrxj+dectJJGmxiCCCpzyc/wCFetDY9/Kffw0GmOtoxtLqgLHk9s0l1IrRqG455P8AQVFDILe42s2VIxj3pzNA8rRMSi43DPc+9UetZ81xZfljEbZb+IewrPu7iNITcNII1UElm6YHr7Ul7cr5ksI3AjHzZ61w/j67nXSwqGRQc5GcAihuybPRwODdapGN7XPc/gF48i1671Pw023NiBLbODxImcNj6HH5123i3wF4Q8VSebruhWt1PjHnjKS4/wB9SCfzr5Y/Zl1KWD4v6WgZttws0LDPUGMn+aivrfxHpt1qKQrbXAi2MSwJIz78V4eNxk44SValS9o19laX1/Tc+X4nwP8AZObr6vN0+aKd03punt3av8yt4P8ABvhnwjBJF4d0e3sfNx5jrlpHx/ediWP50VuQK0cKIzF2VQCx7nHWivQpq0VpbyPjq9apWm51JOTfVu7f3j68t+PnwrPxCs7S8066itdXsVZYzNny5kPOxiORzyDg9T616lRW9GtOjNTg9UZHyDpX7PnxCuNRWG8h02xgzhrlroOAPUKvJP5V9JfDHwHo3gHQjYabumuJcNd3cg+eZgO/oo7Dt+tdZTZFEkbRnowINdOJx9bELlk9PIbZ+Z3xg8bXXjj4va3q7ykwvdtBaKeiQRkqgH4DJ9yajsGK4+bBA6isXxl4Z1Hwd8RtV8PalCY57O7ePLjhkzlXHqCpBB960YW+TKnntXuZNOydzhxUOaNj1n4Q6Z/wkfiCw00KxkuJlXjnaoPzH8gT+FfU/wC0Bo2qat8Hda03QUdrpYUZIk6uiMpZQB1+UHjvXnP7I3g2SGwPi+7gaKN4jDYhhjfn78n07D8a+hq8/PcQq1b2aekfzOTAYNeym5fb/I/Orw7LcR3cFtGXYt8qIM5d88jH17V91fDqK40H4ZaYNczbSWtmZbgOeYl5bB+gOPwraTQdDj1E6lHo2nLek7jcC2QSZ9d2M5rzP9q7xFNovw1FjayMk+q3K25x/wA8wCz/AMgPxr5pwWHUqjO3hvhuU8xjTUtajS9Fe7frY8V8f+IZvFfiybV7osFkfbBHnPlxA/Kv5cn3Jr6T+Cl7Dd/DvT44jk2m63YemDkfoRXxnpN/lULuSy+p7173+zT4nKeIZ9Dmf91exb4wT0kTn9Vz/wB8iuLB1v3t31P2vi3J2ssUKa0par0Wn5anrPxVs5LjwnLcwpvltGEwXGRjoePYHP4V4jdF4ZDL5ztGwy4bkg19MSxpLE0cih0cFWUjIIPUV86fFvQLvwnrAaDJ0m4O61ZgSEPeMn1Hb1H0Ne/Sd9D5DhfExm3hZPXdefl+v3lfz/lG7Dc4LYqrfTx+Wq72+Uls+tc3DrMkEu6WQlT1z396kGrRTsdvAXjr1zW/Kz7RYGcXexoPcHc0kuXdujMPyzXJ+O592lbU3FmPJNaU2oIY2U7sn1rIvrG+129g07T7eW4uJnCRwoMlj6f56VNWP7uR6mCpKlUU56JG7+ylok2o/FSG/CsYNMt5J5G7BmGxR/48T+Br7Drhvgt4Bt/APhQWbFZNSumE17KvQtjhB/sqOPrk967mvNw9L2UOU/LOLc3hmuZSq0/giuVeaXX5tv5BRRRW58yFFFFABRRXlWq+NPGWk3vjprubQJrPw1ZpcxLHYzI8pkRnUMfNI+ULg4HPbFVGLlsBp/F34P8Ag34mW6trlm8GpRJtg1G1ISdB/dJIIZc9iD7Yrh/Bn7LvgnQ75LnVdT1PXUjI2wT7Y4jj+8FGW+mR+Nem3PxI8FWulQ6pc64kNtNLJCvmQSq6tH/rNyFd6BRgsWAABBJwRXWIyyIrowZWAKsDkEetawrVaS91tCcU90MtoIba3jt7eFIYYlCRxooVVUDAAA6CuP8AijqGtWNvaf2Z56QuW82SEHIPGASOneu0opYeqqVRTkr+TOfF0JYijKnGTi31RleEp7+48PWk2pKy3LJ824YYjPBI9cYrwf8AbV83y/C/Xyt1zn03Yjx+ma+ja4X42+A18f8Ag19NhkSHULZ/PspH6bwCNp9AwOPbg9q48dF1oT5Vv0PoOGMVTy/H0KlaXux0b9U1d/fdnw9byGMgj1r0T4Jao8PxJ8PRL95r5I+D1DHB/Q1xmv8AhnxDoOqnTdW0e9tbsNtCNETv/wB0jhh7jNe4fs3fCTWYvEFt4u8TWcthBaHzLO2mG2WSTHDleqqM555JxXz+Gp1HVSSP3LiDMMFSy2pUqTVpRdtd21pbufROvX81hbpJDGrFmwSwJApJ7Oz1/QxbavYRTwTr+8hkXI+vt6g9a0jzRXrU8LiI42deVZuDSShZWT7331/rofz4qvLFcqtJO9+p4x4m+B8L3BuPD+pbUJ/49rvJCj/ZcAn8wfrXCah8HfHcVwFt9Nt5ot3VLpOR684NfUVFeqq0kfQ4Xi7MqCs2peq/ysfOWhfA/wAUXUqnVLiw06IHkhzK/wBQBx+tex+A/Aeg+EId1jCZ71lxJdzcyN7Dso9h+tdVRUyqSluceY8Q47Hx5KkrR7LRf5v7woooqDxAooooAK5r4ieOvC/gDQ/7Y8U6pHY25bbEuC0kzY+6iDlj/Lviulr4F/akvrzxp+08PC9/fG1sbe6tNLtyxysCSbC8mOmSXJ/ADtW1CkqkrPYaVz2S4/bG8CJdtHD4Z8RywBsCXbCpI9dpeu0+Hnjz4RfFO41u20m/kXU9cgSO/sLtmgnlSNSF2DODgE5KE+9XbD9nj4P2uhLpLeDrS5AQK1zM7m4c/wB7zAQQfpge1c78Pf2ZfCvgv4pweMtP1W+uLS0VnstPuACYZiMbjIOWABOARnJ5JxWjdCz5bpj0Ov8Ait4a8A6X4X1HxZ4l0+6e302SbUZXt5GMu6QIsgUZGQ2xPl6cA8VwCftdfC1EVE07xIqqMACyjAA/7+V337UP/Jv/AIy/7Bx/9CWvmL9jD4Z+C/iHbeJ38XaP/aDWMlsLc+fJHsDiTd9xhnO0dadKEJU3Kd9AWx7B/wANefC//nw8S/8AgHH/APHK774OfGfwn8U7zUbTw5BqkMunxpJN9sgVAVckDGGOfumsj/hmr4M/9Cj/AOT0/wD8XXWfDn4X+B/h7PeXHhLRRp8t6qpO/nySF1UkgfOxxyT0qJujy+6ncWhk/Fj4yeGfhr4o0HRfEUF4qavuJvI1UxWyhgu5+c4yewOBzXo0EsU8Ec8EiSxSKHR0bKspGQQR1GK+M/8Agol/yNnhL/rwuP8A0YtO/Y8+OD6LdW3w38ZXTJYyME0m7nOPs7HpA5PRDn5T2Jx0Ixbw96SnHcdtD7MZVYgsoJHQkdK8y+MPxv8AB3wt1ey0vxHBqstxeW5uI/sdurgIG28ksOcg16dXxF/wUO/5KP4e/wCwM3/o56zw9NVJ8rEtT7U0q9h1LS7TUbbd5F1Ck0e4YO1lDDI7HBqaeWOCF5ppEiiRSzu7AKoHUknoKx/AP/IieH/+wZbf+ilr45/a9+LereL/ABlN8N/C0050m0uBa3CWxJbULrOCnHVVb5QvdgT6UqdF1J8qBK57h44/ak+F/hy7ks7K5vvEFxGdrf2bEGiB9PMcqp/4DkVgaR+2F8Prq7WLUND8QafEf+WxjjlVfqFfP5A1m/B79k3w/Z6Vb6l8RpJtS1KRQ7adBMY7eDvtZl+Z29cEDr1612niv9lz4Taxp7Q6bpNzoNztPl3FndSMQfUrIWDD8vrW3+zp21Y9D1LwV4u8N+NNHXVvDGsWup2hOGaFvmQ/3XU8qfYgVuV84/s3fs/eIvhp8QtS17VPEiS2KI0FpBZsyreI3R5lPA29l555zjr9HVz1YxjK0XdCYUUUVmIKKKKACvlX9sX4G634i1k/EHwbavfXZhVNSsYv9a+wYWWMfxHaACo54BGea+qqK0p1HTlzIadj4d+Ff7VPizwpHFoPjnS5NctrbERnJ8q+iA4w+7hyPfafUmvrP4Y/Enwh8RtJa/8AC2qLcGMDz7aQbJ4CezoeR9RkHsaq/E74T+BviJZyR+ItFhN4VxHfwAR3MZ7EOOv0bI9q+Fpodc+Av7QItbO/M8ul3kal1+UXdrJtO1h/tI3I7EZHQV0qNOunyqzHoz7Z/ah/5N/8Zf8AYOP/AKEtfGH7PPxsk+EMOsxp4eTV/wC1GhbLXfk+X5YYf3Wznd7dK+zv2of+Tf8Axl/2Dj/6EteBfsB6Doet2njA6zounakYpLTyjd2yS7MiXONwOM4H5U6DiqEnJXVwWxN/w2lcf9E/h/8ABsf/AI1X0l8G/Gn/AAsL4c6X4u/s/wDs83wkzbiXzAhWRk+9gZ+7np3q7/wgfgf/AKE3w9/4LYf/AImtvT7Kz06zjs9PtILS2iGI4YIwiIPZRwK56k6bXuxsJ2Pjb/gop/yNXhP/AK8Lj/0Na1/jP8EP+Es+Dfhfx14Vtc6/aeH7I3ttGOb6JbdPmA7yKOn94cdQKyP+Cin/ACNXhP8A68Lj/wBDWvqn4S/8kq8I/wDYDsv/AEQldDqOnShJDvojwr9jz45f8JFaweAPF14TrVum3TruZubyNR/q2J/5aKB/wID1Bz59/wAFDv8Ako/h7/sDN/6OetT9r/4L3Hh/Un+KHgeGS3t/NE+pQWuVa0lzkXKY6KTy2Oh56E48R+M3xKvviYnh6+1aDZqmm6abK7lX7twwcsJAOxIPI9c44rajCMpqpDYaWtz9CdO1B9J+DVtqsa7ns/Dy3CjPUpbhv6V8UfsVaTD4g+Plpe6lid7G1n1Ab+d03ChvqDIW+oFfcXhOzh1D4ZaTYXChobnRoYZARkFWhAP6GvgX4S61P8Ff2g0TXleKHT7qXTdR4z+5b5fMHqPuOPUVjh9YzS3Etj9HaKisrq3vbSG8s547i3mQSRSxsGV1IyCCOoIqWuEkK8p+PHxx8M/CmKK0uoZNV1u4TzIdPgcKVToHkY52LkHHBJxwK9USSN3dFkVmQ4cA5KnGefSvhL4eaVafFT9sPV/+EtVbu2ivbydraQ5WRYG2RRY7qAF47hT6mt6FOMruWyGkdTo37ZmpjU0OteB7X+z2P/LpdsJVGeo3Da3Hbj6ivqf4f+MNB8deF7bxH4cvBc2M+RyNrxuPvI6/wsO4/pzVLx/4B8LeLvBl14d1TSbMWjQMsDJCqm2bHyvGQPlIOOn06V8vf8E+NVvbfxp4p8NecZLF7NbsgH5RLHII9w+of/x0Vco06kHKKs0PRo+zaKKK5SQr47/ac0n42eGfi5N8SPD91qE+lxxrHZzacDItrCAMxTRc5BbJJIKnPboPsSuR8H/EHQ/FHjLxN4V06K9W+8OSxxXrTRhY2L7sbCCSfunqBWtGbg3K1xo+U7L9sjxhb6Wba+8K6LcagqlftAmkjXd6tHz+IDD8K5/4RfDnxx8bfimPG3iu1uI9Iku1ur+9liMaThCMQwg9RhQvHCjvnr9g/FTxD4N8BaRbeIvEOhx3CT30dmjQWcckgkkzgnOOODnmu4UBVCqAABgAdq2ddRV4Rtcdzzj9p1Hk+APjFI0Z2OnNhVGSfmWviP4I/F7xR8JotVj0PQ7K+GptE0pvIpTt8sNjbtI/vHrX3voPxB8N658Qte8C2U7PquixRyXIIGxg/UKc8lcqG44LCtPxhqmm+GfCuqeIryy862021kupY4o1LsqKSQucDPHc0qVXkjySje4kz49/4a++I3/Qo+H/APvzcf8Axdey/sufGjxP8VNU1y01/RNP0+PT4IZIntUkXcXZgQd5P90dK9Y8Ea/4d8ZeGLLxH4fkgurC8TcjbAGU90YdmB4IrPg8d6CPipJ8N4re6TWF04aiziJRCYtwXG7Od2T0xSnOEk4qFmHyPmL/AIKIwzP4n8JukMjr9huBlUJGd68V9TfCdWX4W+E1ZSrDRLMEEYIPkJXM/Ff4xeF/AHiWx8O6xpGt6lf3lsbqGPT7MT/IGKnjcDn5T26VneE/2h/h7rniCHQLs6v4d1C4IW3j1myNsspPQBskAn3xmiXPKnFcuwdD1m5hhubeS3uIklhlQpJG65V1IwQQeoIr8/P2rfgtL8NddbW9Dgd/CmoOfJPLfY5Tz5LH+712k9uOo5+7vHHiOx8I+EdT8TalHPJZ6bbtPMsKhnKjsASBn8a8bk/aZ+H17Yxya14U8VwaROVzdXmjh7bBPysTuII78Z9qMNKpF80VdArnsXgD/kRPD/8A2DLb/wBFLXj37UfwDT4kKPEvhpobXxPBEI3SQ7Y76MdFY/wuOgb04PGCPcdG1DT9U0m01LSrmG5sLmFZbeaI5R4yMqR7YryTxZ+0d4H0jXrjQ9GsNd8WXtqxW5/sWz8+OIg4I3ZAOD6ZHvUU3PnvBagrnyp4X+JPxl+B0x8P3dvdWtnE3y6dq9szwjnnymyMA8/cbHetzxB+1X8VfEdt/ZejWul6VPMCm/TrV5Zzn+7vZsH3AzX1h8M/it4D+KQn0/TXddRthuuNL1K3Ec8YHBO05DAE9QTjviuh8R6j4O8BaFceIdW/s3RbGAfPOIVQkn+EBRlmPoMk10SrR5vep6jv5Hz1+x38OPihpHii88beKr6+0yw1CNvPsb1y1xfyH7skinlNp5BPzHpjBrlv2h/AXjL4W/F9vi34Gt5pdPnuTeSPFGZBazNxKkqj/lk+Tz0+YjjAr1cftTeCtwun8MeMk0YnA1U6Z/o+Omc7s4/WvZvCviHRPFeg2+t+H9Qg1HTrlcxzRHIPqCDyCOhB5FTKpUhPnlHRhdnxp4v/AGrvGHi7wy3hrw74Xh07U7+M28txbTPcSkNwRCgUEMRxk5IzxzzXsf7G/wAJNR+Hvhm91zxHb/Z9c1gIPsx5a1gXJVG/2iTkjthR1Br0LwD4u8HeIfGvifQdC0g2up+HbgW99K1okYdiWHyMpyR8p64p2g/FLw3r/wAR77wPoUd/qV3pyFr69t4Q1nbMP4Gkz97PGADzn0OJnN8rhCNl1Fc7miiiuUQV8j+EfG+s+DP2hfiy+j+A9b8Wtd6hCJF00ZNvt34LcH7244/3TX1xXjXwX8JeItD+NnxT13VdLktdN1i7t5NPnZ1InVfMyQAcjG4dQOtbUpJRlf8ArUaPI/2jviX4j8XeDNL0rVfhb4l8L241y0mF7qC4iLAsAn3Rycn8jX058UfFtn4F8Aax4qvtpSwtmdEJ/wBZIeET8WKj8a4j9qzwtr/i74eabpvhzTZNQu4tctLl40ZVKxpu3N8xA4yKo/tB+DvEnxK8X+E/Ba2NzF4MSc32uX6SqoYqCEhHO7PXnGMsD2q/cko9FqB41p3hrXvhVpHgn47ag91NqN/fyS+KkOT/AKNeNlSR22g8/wC0y+lfSvxwnhufgb4tubeRZYZdDuHjdTkMpiJBHsRXG6r+zR4DvdKnsf7T8VESRlUE2syyRq2PlJQnBAODj2qr4K0H4gP+zBr/AIF8R6LMuu2NjdaZYZlRvtsWwiFlO7jg7ecfdFVKUZtSvqn+AzzP4WSa18E/B/hb4iWZutR8B+ILOA+IbMfO1hcN8ouUH908ZH4f3cd5oOoWWrftsf2npt1FdWV14KSWCaJsrIjSKQQa9K+D3hqaz+CHh/wr4o0xBImlLa31nOFccghkbGQeDXlfwh+DOsfDb9pC5vrNbi88JTaPOlhcu+77NuljYW7Z7j5iD0I565pucZcze+vzC5reOP8Ak9r4f/8AYvXf/oM9dl+0l4U0TxV8H/ES6vbwGSxsJry0uWUb7eWNC4YN1AOMH1BNcT8a9J8e2H7QXhbx/wCEvBc/iW20zR5raSNLpIRvcyDGWOeA4PSqPiy2+OnxftD4Tv8AwvafD/w1cso1K6lvFubiaMHJRAvrjpgZ7nGQZS1jK+wDYdc1HxF+wZdapq0rTXbaDNC8rnLOI5GjVie5KoMnvXFap8SPFUP7MFv4Zb4U66unyaFFZnWrgb7RYigHn4UE7cfMM9OK95+JXgk2/wCzxq/gPwhp7zGPRzZ2NuGG6QgDGScDJ5JPqTXmena78cLf4V2ngGw+DLxTx6Smlrf3WqwtGAIhGZDH9MnBOPrVQkmr2697AXvFd7H4J/Yiz4R1xdUjj0qO3i1K3yoYSyhZGXuuN7gA4I78ivT/AIFeEdD8G/DDQ9O0SGALLZxXFxcRgZuZXQM0hPU5J49BgVi/DT4TQaP+z9F8MfEsy3gubWZL1oj8qvK5c7Cf7pIwcdVzXBeGr346fCDT08Jv4KX4g6FZ/u9Mv7O5EU6xfwpIpBPA46cdMkYqHaacYvr94i3+1Tpln4b8UeBPiVoqxWXiCLX7ewlkjG03cMmdyvj72ACPoxHpR8ZLG38a/tR+BfAuvDzdAtdOm1ZrV/8AV3U4LgKw7gBBx6Fh3qXw34L+I3xN+IekeNfipp9toGi6FJ9o0nQIZRI7TcYklIyOCAeeeAMAZz1fx9+GureLn0bxX4N1GPTPGXh6Qy6fNJ/q5kP3oX9j27ckHg8UpKLUW9bPUD097W1ezNk1tC1qU8swlAUKYxt29MY7V4H8BrKHwb+0T8R/h/orFPDyw2+qQW2fktpZAu5V9B8+Poq+lKfiX+0C9r/Y6fBRI9axs+3tfr9jDf38Z6d8b67D4A/DXUPBNrq2veKdSTVfF/iGcXGqXSfcXGdsScDgZPYegGAKi3JGXM9wPl3xR4w8QeGfip8UdL0i6OjWWu+Io7LUde2M406IvJkjb0LAtz1wpxzyPsb4S+CvDPgTwXZ6R4WSN7R0WZ7sEM947DPmsw+9nt2AwBxXmXw1+Gd9P8Q/i+njLw/u8P8AiW9U2xlZWW5j3SHcuCSpG5SDwQcVZ+COgfET4Z+Lrn4f31pc694FbdLo+r+am6xByfJkUndjtwMA4I4JA0qyUo2T2t89P0Gz3GiiiuMkKwNQ16SDT9Smjjiaa0u0t1Qt1DNGNxGR/fP5Vv1g6R4g0TWdYvtOsoLmaS3eSKa4axkEDvG210EpXYxVuCAeoPoadmA868I9SsbGVFJnjBmkXpGzfcHcckEdfTrmqn/CSXCWt5M0drIYoJpkWNzlPLfbh/r1B9jxXSLHGq7VjULxwBxx0qlZX2m3GpahptuFNxaGP7Uvl4GXXcvOMHikBVGtONYawktSoNwYopAchwIt5+jD07jn1pfD2sf2mzK7QBzEswij3FowxI2sTxuGMH0OeKZqPijw/p0+rQ3uoQwyaRZLqF8rdYYGD4c+v+rfp6e4rVs3t5oEurUIY51EgdVxvBGQf1p2YHMjxNqX9mG8NgoVriOGNvLbB3SMpwOrYAByODnHarMviC4W1in8u0jP2NLpkkkOZd2fkj9Tx78so71sXF5ZW+EdgxEyRFI0LlHcjbkKDt6g5OABzVgxRHZmNDs+78o+X6elIDEutcuIZL+EWi+ZZQSXEhYkAoFzH+Lcg+mxvaj+3ZVuZY5EhXFoZ4lByXIQMQSPu4z0I6YIqovjzw23iCTRJHvIphd/YDPLYyrbNcYBEQmK7CxzwM8ngc10/lx7i3lpuI2k7eSPSm01uBjS6zMuomHbb7FnjgMRc+c28A7wPQZ/JWOeKfpmsyXWqCxktvKbbM+7OQypIEUg++TkdQRVnT9Q0/UL+/htiHuNOnFtcExkFHMaSYBPX5ZFPHrV4Ko6AD8KQGGfEKtdanBHEpNrC8kLFiBKyD5x04wcDv39KgbxFcP5qLbxW0iXsdqftBOEJj3EnpnngEcHg1s6pe2OmWZur6RIYQQuSpJJY4AAHJJPYVn6/wCIdD03RrbUrx2uba9eNLVbeBp3uXcZQIigliVBPHYE00mwFm1ib/hHYdSjgHmySJHtClwcvt3KBywPUeoIqquvagNVs7KaxSJpY4TIpydrOZMjd0GAmQD16da2dOvrTULaKSDcN0STeVLGY5UVs7dyMAy9DwQOh9KtFVJyVBPHOPSkBzq+J0lgvHiiQGKZFiZ2IRo2bYJWOOFBBP0x61b/ALQvPtemwpJYypcvIsjx5I+UE/Lz7Y9jVnWtS0/SLWKfUG8uGWeK1VhGWAaVwiA46AsyjJ45rN0nxd4Z1G9t7DTb2OeaS5u7WNYoyQslsdswPGFCkgZ6HcMdRTs9wCw16a8WyP8AoVt51uk7+dIRu3MV2p7jH6rxzV/R7+e8urxJFjSOGVo0x1OGIz1Pp6CrMs1gr+XJLbK0JT5WZcoWOF+mTwPWp1jjV2dY0Vm+8QME/WkA6iiigArzXUfA3iSTX9d1DS7/AEzSodQt5kMVs0yrdyO6FJZUztSRVV18xMli+SOAK9KoqoycdgPMtP8AAXii20a9jm8SNc6g+l29jbSS3U5SMq7mZiM43OpRQ+Cw259jH4a+G+u6Xq2mavceIpJtQt3s1upRczYuIYoHjkVlztcsWU7mBPy9a9RoqvaSHc8y8S/C5tf8XXms3l/EtvfXaJfQKhP2nT1hjxbvn/pvGG9NrMP4jWfc/DnxxMlnAvi1IIYNETTZPImmj8xhGql8Dody7gwIIzjtk+u0UKrILnn0XgPULHxRfX+k3yW1nc3Wnz5NzO0xS32h4mySCGVepOTnB4pPCfgLWtJhEM/i7VVElnbC4khumleS6R5DI488OFR1dBhQPudq9Crm/HXjTRvCFokmoSNJcS58m2j5d/f2HuaTqO2plWrQowc6jskc3deB/EN9f6hp1ze6XF4fvNdTV5GjDtdPsaN1i5AVPniXLZJxkADOaqaR8N/EQtorXWvFV9eRfb2nuSmozoZ08iZFI27SjGR43Khiv7sVm/8AC6rppt6eH4/s+QMG4O788Y/SvQ/BPjDSfFlo8lizRXEWPOt5Pvpnv7j3o9qzjw2a4XEz5Kc9fmvzOMt/hv4ktxc6hD4kA1q6IFzOZpvKmQactuQ0YIXd5yLJvxuwBz2psPwz8RTadZwaj4ou3ltlRVMWo3KYX7aZXBKld2YD5QJH5V6tI6xxtJIyoiglmY4AA7mvJtd/aA8DabqTWcH2/UFR9rz28Y8v6qSQWpTxHL8TPewWW4vHyccNTcrb2OhufBuqXHw6tvDF1qf2ySK4ZpJJLiRWlhEjtGnm8upVTH83JOzByCaS58J6zcfDq38Pak2j61fRTb5JLlZIY3G9mBQx/NC65G0r93HGO274K8WaH4w0r+0dDvBPGrbZEYbZIm9GXt/I1u0Ko2ro5q1KpRm6dSLUlunueTn4beKUhuZE8TLJqV1otlYz6g0sqSvLbzM7DjI2yI+wv94Yzzk1oHwB4kNpHHF4z1G2P9kyW7L9oeXbeFXSOYOdpKqsjDGBkrG3Vc16RXGeL/iZ4U8M747q8e6nQ4aK1XeVPueAPzqauKjTV5ySOepVjTXNN2RXtfBWpSfC3UPCt/q0r390krRXLXDTi2lJ3RFWZVJCMFYDHasGX4S3Vib2XQdYEEk+mW1nGsjMm2RXT7TMGXlXlSKEbueVJIOagPx88OrdNE+kagIwAd+5OQfbNdd4X+Jvg/xBJHDa6l9nnk+5Fcr5ZY+gPQn2zWEMxpSdoz3/AK6mNPG0KjtGaOX1H4X6xdR3bSX9nd3Fxp2kxPLPcTq0lxZyBmLFT91wPvD5gfxrsfB+gaxpPiTxBfXuoC4sdQljktoDNJK0JAO4Atwq8jCgHGOvQDqaK6nUbVjpCiiioAKKKKACsH4heJrbwf4O1HxFdRmVLSLcsYOPMckKq57ZYit6vLP2p7G6vvg5qH2Ut+4nhmlUfxIHAP4ZIP4VvhacalaEJbNozqycYOSPmi/8Y+KvFWsPqGpatdzuzFliWUrHGP7qqOABXsvwX+JN1YLFp2sTXVxYu+wPMdzQHjnJ52+1eI+AAC8kTKcsCQwGSCP89K7V4mtXa4U8SMMgdAP8mvvp4OjWpezlHT8vQ/NcyzathsXem7SVvn5M+vVZWUMrBlIyCDwRXxr4r8R3Piv4l6tdyMWhW4aKFSeBGrFV/ln8a+jfgtr/APaegHTZpN81kAEJPJiP3fy6flXhD+D7jw74v1NpsZ+0OkQPPG7IJHfIxXwOLwsqNWVKXQ9nOsV9fwdCrTXuy1fk/wCrltLVvs37tQzbSo6ZI9av+AZL3QfFdpqm5kRZAsyjo8bcMD/P6gU+2jZCpPdu9bFnatNOqKMb+B/hR7JM82hQtOM47o7L9pTXJtH+HEkMDYa/nW3cg4/d4Jb88AfQmvka42y3GXHykZHGK+tP2l9DuNU+FcktunmS6dNHcN67ACrn8A2fwr5agj83YTxk7CDyOMc+9eXiE5Tsf1XwFKlHLHKPxczv+FvwO1/Zo1640r4pWFnEzC11MPbTpnhjtLKceoK/qa+w6+P/AIIaObj4x6L5Mf7u3dpnGfuhY25/PFfUnjfVW0nQZZImInlPlRY6gnqfwGah144PDzq1XpG7PleP/ZyzGEobuCv97/Q474m+K5ZHfSdLnZI0bbcSIcFz/cB9PWvLW0aNnL4V1JwMjPNdKtsGn3NJnPcYxn1+tTXdosUW6JjuPYV+O43O8Vi68q0nv06Jdv63Pg6mEjV1ktjibjw5YqSzQJuDblOOp/xrOu/DcYgZo8o2wlPUOfX3rtpC4kZdrHb0Pf8A/V0qG5tVmX94pIA4+vt606Ob4iDXNI8+rllGV+VG98FPHN9Z6hb+D/EE0kqSIBY3ErZZT2jYnrnt+Ve218heP5/7O0uO/h3x3FvKhidTgq4OQQfwr6m8F6wviDwnpetLjN3bJIwHQPj5h+ByK/UeHsfPF4b390PBVGpSoSd7ben/AADXooor6A9EKhnknWWFYofMRmxI27GwevvVVZtW/wCEgaBrOAaWLcMtx5v7wy5+7t9Md60KylerFqLcdfyfmtnt+RbjyNXsyO5hS4t5LeQEpIhRsHBwRg8jpVRdH08aF/Yb24lsPJMBikJbcmMYJPJrjP2gbLxPf/D2WDwutxJP9oRrmK3JEskIzkLjk87cgckA1W/Z2sfE1h4Klh8RxXkObktaxXZPmKm0Z4PIXdnAPv611rDR9n7e65lp5iu3Bxvp2PIvGPgWTwb4pkt44S1pcZa2kxwwByM/7Q6Go44vOg2S7SSOw6GvpjxPodl4g0mTT71eD80bgfNG3YivC/E3hq98O3/2a8T90xJilUfK/vn+lfY5XmkcTBQn8a/HzPy3iHJKuGre2hrTf4eT/Rln4Q3/APZvjW2iZ8R3IMLDtyPl/UCvSfiN4ROrj+09PQG9RQJE/wCeqj09/wCdeQwB7O+tr9AN0LK5I9QQc/pX0haTJc2sVxHykqB1+hGa8rP42qwqx6q33HscKwjWwtTCVejuvn/wx4E9jMMrJC6NGeQy4IP0rs/hxoLXOoLe3CZht8MP9p+oH4dfyrutb0Oy1Rd0qBJgOJFHP4+tT6HYLpumQ2i4yg+Yjue5rxJVU46HuYfKfZVlKTukWbmCG6tpba4jWWGVCkiMMhlIwQfwr49+KPhOTwX4zfTdrtZyKZbOXH3oyfu59V6H/wCvX2NXCfGzwfJ4u8KJFZQq+o2s6Pbk8cEhWGfTBz/wGuSpHmR+h8K5x/Z2LUZv93PR+XZ/L8jhf2WvDzL/AGn4nuI8bsWlsSOo4Zz/AOgj867b4p3Ia5trXOQiF2H+9x/Suq8JaJb+HfDljotr80drEFLYwXbqzH6kk/jXGfEEGbxC4ydsca5HqMZr5fjCbp5W4r7TS/X9DgzXHvMcdUr9Ht6LRf5nJwkRIW4JAP5e9V0kmkLcEjop9quTW5kUIucdevUe9MmUxoAq/Kv8q/IDgcWVujHqePWop2GQTwcYHOBipJWO3aqjkZ6dqrBCZSrYJ96cTGT6I84+Nlw0egrGi4MkgU46AZ5PtX0J+zN9s/4Uvof2wEHEvl57x+Y2014f4t0O78U65aaNbQmSaWRF2jpjPU19UeF9Jh0Lw7p+jwcx2dukIOOuByfxPNfrvCcbYSKXbX5nj4VOWKqTtotPy/yNGiiivrT1QrH0nTdStdb1C8utUe5tbg5hgOcRc/p6cVlfDvxRqviR9UGpaHJpYs7jyoyxJ39cg5HUYGccc1V8deMH069/snT8CbjzpeuzI4A9/wCVdtLD1nUdGK1e/wCZwYvE0KVONeo3ZPTffbY7G5u7W1x9ouIos9A7gE1WGs6Wel9D1x96vNmE0gEzEvI5+8xyxP1qxDDL5YDfMT27V0f2fBLWRxf2rUk/diemwzRTLuhkSRfVWBFQ6lYWepWj2t9bpPC3VXGfxHofeuP0Rmtim2QpjOSD/nNdPbaom1RP3ONwH865KmHlSleDO+liYVoWqLf7jzLxn4Pk0VjcW++fT2OAx5aPPZv8a7v4bXP2jwjaxkktb5hOfRTx+hFdDLHHPC0cirJG64ZSMgg1ieG9JbRL+8tYSWsp8Sw5/gPRlP6V01ca8Rh+Sp8S19Thw+WLB4z2tH4ZKzXbr9xt3E0cELTSttRRkmucuteuXc/Z1WJO2RkmrvityLOKMdGfn8BXN4r8S454lx2Hxn1LCzcIxSba3beu/RW7H2GCw8JQ55K5rW+vXiMPOVJV78YNdBY3cN5AJYT7EHqDXFAdq0PD9y1vqKpn5JflI9+1efwvxfjaWLhQxlRzpzdrvVpvZ33tfe5eJwkHBygrNHWV5d43uVHiC6jV8ncvf0A4r1GvE9ZuBfeILy4BVlM7hSOR1PSvseO6vLhKcO8vyT/zPLpuzJUk+X5gFOeAKhmkVsR+WOvHtUBSTBVsk8ZPvTraC6vLoW9rbyzyMeirkjj9BX5fFSm1GKu2buWghVTklVz6e9PtbGa+vEhgjaSbnaEXk5rstE8E3D4k1KRYFOP3aHc34noP1re1W40PwT4cutVlhZIIFy+xd0sp6BR6kn8K+uyng3G4uSddckX/AOBP5dPn9xnKSKvgvwhbaLK2pXCpJqMq7S3URL/dB/ma29e1a10bT2vLreUB2hUGSx9BXnXw4+N2g+MPEa6C2nXemXU2fsxldXWUgZ25HRsAnH616PrOmWurWLWl2rFCcgqcEH1FfrODy2llsYYfltFff63OSvGooS9n8XT1I/D2s2muWH2y03gBtrI4wyn0op2h6TZ6NZfZbNWCFizMxyWPqaK2q8nO/Z7dBUPaezj7X4uti/Xz3rt5JP4lnndvmkuXyPxNe86NaS2Ol29pNdPdSRIFaV+rn1rwvxnp0ll4suYdpGycsDjgq3IP617mR8iqzjfofLcVe0eHpStbXVef9XOz06NTBGynOV5J7VehQMQNuD7elZukXCfYI8nnb1NaNn5hQyyIw6GnUumzWg04qxaSJfT9f1qSDdGeckHtSx8EMzE98H0q3HHuIwcVyylY74QvsaWmzlY1DPlD29K0xyK54OY+2F7E1oafeAuIWzhvun39K4atP7SPQo1fssb4li8zT9+M+Wwb8On9a5cda7mWNZYmjcZVhgiuOvrV7a4eE54PB9RX434g5VOOIhjYL3WrP1W33r8j38BVXK4ETkcU7T1LX9uFH/LRf51FnitXwzbmS9MzD5Yhn8TXxeU4WWPzGjSit5L7lq/wR2VZKFNs1/EN4NO0G+vj/wAsLd3HuQOB+deEaHfXF+I7e0tnnuWOFRRyWzk8elevfEi0vtW0VNA007Zr+QLJIfuxxKQWY/oPxp3hvRPD/g2yWNrm2iuJB+8uLh1R5D7Z6D2FfsmdZPLOMTGm9IQ3fm+i+VvQ+YlOcZ3TsjK8PeB2aBJNdlLsfmMKN3/2mH9K1vEniDQvBlhGrQqruP3VvCoDMB3PoPc10FrcW91CJrWeKeI9HjcMp/EV5F8XdPkl8USXU3K+Qiwqe474/HNe3leS4TALloQs+/V/P+kc2ZYqpRw/PT1f9am/pnxU0ue+S3vbOW1RyMSh94XP94YFbfxN8Mnxp4JutHtrxbeWXbLbzdV3qcrnHY9PxrwQ27i58uMjA+6cdfb619EeBIp4PB+mRXJYyLAMluuO36Yr1runJSjujz8mzGviZyjV6dTxD4P/AAR8R6H43tNc8RTWkVvp7mSJIJd7TPjA7DC85554xivfNV1fTdLQNfXccRPRerH6Ac1meItf+zlrSyYGbo0nZPp715teNI13M8zs8jHJkY5Zvc18HxL4g06Vd0cOlOcdG/sry833/M+6wOVSxPv1XZfieinxvoAlCNNMoPRjEcUV5Nr8qwm1cr8u88e+00V5eW8V5jiqPtJRjv2f+Z7S4dw8kmm/vX+R79XmXxehiXWbGURgO8LBm9cHj+dFFfreVP8A2lfP8j8xz5J4KXqvzF8Pxp5cCbQVKAkHua6SVF4+UYoorqxD985sEv3SKl4AAcccdjTLOWRZkUOcYU/jRRUr4TRu0zaYBomyM8VWhJx9DxRRXNHZnZLdHSRnKKT1IFYPipQJIGA5KkE/lRRXw3Gq/wCEar/27/6Uj28F/FRiH7tdT4cVV0tCowWYkn15oor4Dw+Seayv/I/zid+P/hL1HeIp5bXQr+6t22TRWzuj4BwQpI618feJr271FLjUL+4kubp1Zmlkbc2cdvT8KKK/caCXKz8r4xnL2tGN9Nf0Nz9m3VdRtfjWmj295NHp1xZOZbYN+7YqmQceue/Wvo74kWdtceHJZpoVaSLGxuhGaKKh/Gj1snV8qafb9EedeC9OsrzxNaxXNusiFiSpJweM165r0jw6TK0LFCAFBXjAziiivK4jnKGXYiUXZqEvyZ6nD0Y2Wn2v8jgpeJGrC1Bi1wS3JHTiiiv5mw25+oYbcyNa+aS3Dcgsev0ooor7XJm1h9O7PUi2oo//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DTAK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LxT8G4dR1mW/0/VBbxzSmRopIy2wk5O0g9M9q63wf4G03QGSd5GvbpR8sjrgL7gevvXWV4F+1t451PR7ew8J6VcPa/b4WnvJUYh2jztVAewJDZ+gHc1wYThzBVcUpxprmvfW9l5pbf1oerWznHV6Sozqe6vT89z1DXfiT4H0W5e1vvEVmblPvQwkyuvsQmcfjWIPjX4GMqx/aL/n+I2pAr4st3khuFeJtu09BXoPwp8PX3jHxha6PFvaAjzbuQdIIx1P1PQe5r7CeU0aUHKUnoecox6n2F4U8R6f4msWvdMW5NurbRJLEUDH2z1rK+IHxD8M+CYR/a15vu3XdHZwjdKw9SP4R7nFcT8fPifY/CbwrZ6D4fhgbW7qEpYwNjbbxDgzOO/PQdznPQ18htrV5qmpNfahdz3d9PIXnnmcszk+v+eK58uy2OKk5y0j+LODGYiVKP7tantnxI+LOteMi9nBnTdIyP3CZJl56u3ce3SvfvgYhX4U6ESCC8LPj6uxH6V8g2UkcrW8RUlQwPPf2r7S8H/ZtF+H2lvdSx29vbafHJK7HCooQEk13Z3Tp0MPCnTVlf8AQ8bKKs6uInUqO+n6nJfFbwPPf6pH4k0qFpZ1VVuYU+84HRh68cEewri7TTNavpFgt9LvJH/i/cso/M4A/Guzsfjh4NvdSW3t/tjWzNtF1sGzrjJGc4/D8K9Mt5oriCOeCRZIpFDI6nIYHoRX5TmPCmEzHEuuptX3S/rT8T7zLeLL0fZQany6LXY434b+DX0EyalqLI+oTJsCqcrEnUjPcnAyfauxtp4bmETQSLJGSQGXocHB/lXCfG/xovhPws0NrMBqt+DFbAHmMfxSfgOnuRW18LGD/DnQHXnNjGT9cc/rX0GBw9DBwWFoqyiv6+YY2jiK+HWYV/tSsvkvy6L5nO/EmP8A4qCPcVxJbr1PoTXG3Ue0szgBQPmHWu6+Llu/+hXiOE2qyZPrxj+dectJJGmxiCCCpzyc/wCFetDY9/Kffw0GmOtoxtLqgLHk9s0l1IrRqG455P8AQVFDILe42s2VIxj3pzNA8rRMSi43DPc+9UetZ81xZfljEbZb+IewrPu7iNITcNII1UElm6YHr7Ul7cr5ksI3AjHzZ61w/j67nXSwqGRQc5GcAihuybPRwODdapGN7XPc/gF48i1671Pw023NiBLbODxImcNj6HH5123i3wF4Q8VSebruhWt1PjHnjKS4/wB9SCfzr5Y/Zl1KWD4v6WgZttws0LDPUGMn+aivrfxHpt1qKQrbXAi2MSwJIz78V4eNxk44SValS9o19laX1/Tc+X4nwP8AZObr6vN0+aKd03punt3av8yt4P8ABvhnwjBJF4d0e3sfNx5jrlpHx/ediWP50VuQK0cKIzF2VQCx7nHWivQpq0VpbyPjq9apWm51JOTfVu7f3j68t+PnwrPxCs7S8066itdXsVZYzNny5kPOxiORzyDg9T616lRW9GtOjNTg9UZHyDpX7PnxCuNRWG8h02xgzhrlroOAPUKvJP5V9JfDHwHo3gHQjYabumuJcNd3cg+eZgO/oo7Dt+tdZTZFEkbRnowINdOJx9bELlk9PIbZ+Z3xg8bXXjj4va3q7ykwvdtBaKeiQRkqgH4DJ9yajsGK4+bBA6isXxl4Z1Hwd8RtV8PalCY57O7ePLjhkzlXHqCpBB960YW+TKnntXuZNOydzhxUOaNj1n4Q6Z/wkfiCw00KxkuJlXjnaoPzH8gT+FfU/wC0Bo2qat8Hda03QUdrpYUZIk6uiMpZQB1+UHjvXnP7I3g2SGwPi+7gaKN4jDYhhjfn78n07D8a+hq8/PcQq1b2aekfzOTAYNeym5fb/I/Orw7LcR3cFtGXYt8qIM5d88jH17V91fDqK40H4ZaYNczbSWtmZbgOeYl5bB+gOPwraTQdDj1E6lHo2nLek7jcC2QSZ9d2M5rzP9q7xFNovw1FjayMk+q3K25x/wA8wCz/AMgPxr5pwWHUqjO3hvhuU8xjTUtajS9Fe7frY8V8f+IZvFfiybV7osFkfbBHnPlxA/Kv5cn3Jr6T+Cl7Dd/DvT44jk2m63YemDkfoRXxnpN/lULuSy+p7173+zT4nKeIZ9Dmf91exb4wT0kTn9Vz/wB8iuLB1v3t31P2vi3J2ssUKa0par0Wn5anrPxVs5LjwnLcwpvltGEwXGRjoePYHP4V4jdF4ZDL5ztGwy4bkg19MSxpLE0cih0cFWUjIIPUV86fFvQLvwnrAaDJ0m4O61ZgSEPeMn1Hb1H0Ne/Sd9D5DhfExm3hZPXdefl+v3lfz/lG7Dc4LYqrfTx+Wq72+Uls+tc3DrMkEu6WQlT1z396kGrRTsdvAXjr1zW/Kz7RYGcXexoPcHc0kuXdujMPyzXJ+O592lbU3FmPJNaU2oIY2U7sn1rIvrG+129g07T7eW4uJnCRwoMlj6f56VNWP7uR6mCpKlUU56JG7+ylok2o/FSG/CsYNMt5J5G7BmGxR/48T+Br7Drhvgt4Bt/APhQWbFZNSumE17KvQtjhB/sqOPrk967mvNw9L2UOU/LOLc3hmuZSq0/giuVeaXX5tv5BRRRW58yFFFFABRRXlWq+NPGWk3vjprubQJrPw1ZpcxLHYzI8pkRnUMfNI+ULg4HPbFVGLlsBp/F34P8Ag34mW6trlm8GpRJtg1G1ISdB/dJIIZc9iD7Yrh/Bn7LvgnQ75LnVdT1PXUjI2wT7Y4jj+8FGW+mR+Nem3PxI8FWulQ6pc64kNtNLJCvmQSq6tH/rNyFd6BRgsWAABBJwRXWIyyIrowZWAKsDkEetawrVaS91tCcU90MtoIba3jt7eFIYYlCRxooVVUDAAA6CuP8AijqGtWNvaf2Z56QuW82SEHIPGASOneu0opYeqqVRTkr+TOfF0JYijKnGTi31RleEp7+48PWk2pKy3LJ824YYjPBI9cYrwf8AbV83y/C/Xyt1zn03Yjx+ma+ja4X42+A18f8Ag19NhkSHULZ/PspH6bwCNp9AwOPbg9q48dF1oT5Vv0PoOGMVTy/H0KlaXux0b9U1d/fdnw9byGMgj1r0T4Jao8PxJ8PRL95r5I+D1DHB/Q1xmv8AhnxDoOqnTdW0e9tbsNtCNETv/wB0jhh7jNe4fs3fCTWYvEFt4u8TWcthBaHzLO2mG2WSTHDleqqM555JxXz+Gp1HVSSP3LiDMMFSy2pUqTVpRdtd21pbufROvX81hbpJDGrFmwSwJApJ7Oz1/QxbavYRTwTr+8hkXI+vt6g9a0jzRXrU8LiI42deVZuDSShZWT7331/rofz4qvLFcqtJO9+p4x4m+B8L3BuPD+pbUJ/49rvJCj/ZcAn8wfrXCah8HfHcVwFt9Nt5ot3VLpOR684NfUVFeqq0kfQ4Xi7MqCs2peq/ysfOWhfA/wAUXUqnVLiw06IHkhzK/wBQBx+tex+A/Aeg+EId1jCZ71lxJdzcyN7Dso9h+tdVRUyqSluceY8Q47Hx5KkrR7LRf5v7woooqDxAooooAK5r4ieOvC/gDQ/7Y8U6pHY25bbEuC0kzY+6iDlj/Lviulr4F/akvrzxp+08PC9/fG1sbe6tNLtyxysCSbC8mOmSXJ/ADtW1CkqkrPYaVz2S4/bG8CJdtHD4Z8RywBsCXbCpI9dpeu0+Hnjz4RfFO41u20m/kXU9cgSO/sLtmgnlSNSF2DODgE5KE+9XbD9nj4P2uhLpLeDrS5AQK1zM7m4c/wB7zAQQfpge1c78Pf2ZfCvgv4pweMtP1W+uLS0VnstPuACYZiMbjIOWABOARnJ5JxWjdCz5bpj0Ov8Ait4a8A6X4X1HxZ4l0+6e302SbUZXt5GMu6QIsgUZGQ2xPl6cA8VwCftdfC1EVE07xIqqMACyjAA/7+V337UP/Jv/AIy/7Bx/9CWvmL9jD4Z+C/iHbeJ38XaP/aDWMlsLc+fJHsDiTd9xhnO0dadKEJU3Kd9AWx7B/wANefC//nw8S/8AgHH/APHK774OfGfwn8U7zUbTw5BqkMunxpJN9sgVAVckDGGOfumsj/hmr4M/9Cj/AOT0/wD8XXWfDn4X+B/h7PeXHhLRRp8t6qpO/nySF1UkgfOxxyT0qJujy+6ncWhk/Fj4yeGfhr4o0HRfEUF4qavuJvI1UxWyhgu5+c4yewOBzXo0EsU8Ec8EiSxSKHR0bKspGQQR1GK+M/8Agol/yNnhL/rwuP8A0YtO/Y8+OD6LdW3w38ZXTJYyME0m7nOPs7HpA5PRDn5T2Jx0Ixbw96SnHcdtD7MZVYgsoJHQkdK8y+MPxv8AB3wt1ey0vxHBqstxeW5uI/sdurgIG28ksOcg16dXxF/wUO/5KP4e/wCwM3/o56zw9NVJ8rEtT7U0q9h1LS7TUbbd5F1Ck0e4YO1lDDI7HBqaeWOCF5ppEiiRSzu7AKoHUknoKx/AP/IieH/+wZbf+ilr45/a9+LereL/ABlN8N/C0050m0uBa3CWxJbULrOCnHVVb5QvdgT6UqdF1J8qBK57h44/ak+F/hy7ks7K5vvEFxGdrf2bEGiB9PMcqp/4DkVgaR+2F8Prq7WLUND8QafEf+WxjjlVfqFfP5A1m/B79k3w/Z6Vb6l8RpJtS1KRQ7adBMY7eDvtZl+Z29cEDr1612niv9lz4Taxp7Q6bpNzoNztPl3FndSMQfUrIWDD8vrW3+zp21Y9D1LwV4u8N+NNHXVvDGsWup2hOGaFvmQ/3XU8qfYgVuV84/s3fs/eIvhp8QtS17VPEiS2KI0FpBZsyreI3R5lPA29l555zjr9HVz1YxjK0XdCYUUUVmIKKKKACvlX9sX4G634i1k/EHwbavfXZhVNSsYv9a+wYWWMfxHaACo54BGea+qqK0p1HTlzIadj4d+Ff7VPizwpHFoPjnS5NctrbERnJ8q+iA4w+7hyPfafUmvrP4Y/Enwh8RtJa/8AC2qLcGMDz7aQbJ4CezoeR9RkHsaq/E74T+BviJZyR+ItFhN4VxHfwAR3MZ7EOOv0bI9q+Fpodc+Av7QItbO/M8ul3kal1+UXdrJtO1h/tI3I7EZHQV0qNOunyqzHoz7Z/ah/5N/8Zf8AYOP/AKEtfGH7PPxsk+EMOsxp4eTV/wC1GhbLXfk+X5YYf3Wznd7dK+zv2of+Tf8Axl/2Dj/6EteBfsB6Doet2njA6zounakYpLTyjd2yS7MiXONwOM4H5U6DiqEnJXVwWxN/w2lcf9E/h/8ABsf/AI1X0l8G/Gn/AAsL4c6X4u/s/wDs83wkzbiXzAhWRk+9gZ+7np3q7/wgfgf/AKE3w9/4LYf/AImtvT7Kz06zjs9PtILS2iGI4YIwiIPZRwK56k6bXuxsJ2Pjb/gop/yNXhP/AK8Lj/0Na1/jP8EP+Es+Dfhfx14Vtc6/aeH7I3ttGOb6JbdPmA7yKOn94cdQKyP+Cin/ACNXhP8A68Lj/wBDWvqn4S/8kq8I/wDYDsv/AEQldDqOnShJDvojwr9jz45f8JFaweAPF14TrVum3TruZubyNR/q2J/5aKB/wID1Bz59/wAFDv8Ako/h7/sDN/6OetT9r/4L3Hh/Un+KHgeGS3t/NE+pQWuVa0lzkXKY6KTy2Oh56E48R+M3xKvviYnh6+1aDZqmm6abK7lX7twwcsJAOxIPI9c44rajCMpqpDYaWtz9CdO1B9J+DVtqsa7ns/Dy3CjPUpbhv6V8UfsVaTD4g+Plpe6lid7G1n1Ab+d03ChvqDIW+oFfcXhOzh1D4ZaTYXChobnRoYZARkFWhAP6GvgX4S61P8Ff2g0TXleKHT7qXTdR4z+5b5fMHqPuOPUVjh9YzS3Etj9HaKisrq3vbSG8s547i3mQSRSxsGV1IyCCOoIqWuEkK8p+PHxx8M/CmKK0uoZNV1u4TzIdPgcKVToHkY52LkHHBJxwK9USSN3dFkVmQ4cA5KnGefSvhL4eaVafFT9sPV/+EtVbu2ivbydraQ5WRYG2RRY7qAF47hT6mt6FOMruWyGkdTo37ZmpjU0OteB7X+z2P/LpdsJVGeo3Da3Hbj6ivqf4f+MNB8deF7bxH4cvBc2M+RyNrxuPvI6/wsO4/pzVLx/4B8LeLvBl14d1TSbMWjQMsDJCqm2bHyvGQPlIOOn06V8vf8E+NVvbfxp4p8NecZLF7NbsgH5RLHII9w+of/x0Vco06kHKKs0PRo+zaKKK5SQr47/ac0n42eGfi5N8SPD91qE+lxxrHZzacDItrCAMxTRc5BbJJIKnPboPsSuR8H/EHQ/FHjLxN4V06K9W+8OSxxXrTRhY2L7sbCCSfunqBWtGbg3K1xo+U7L9sjxhb6Wba+8K6LcagqlftAmkjXd6tHz+IDD8K5/4RfDnxx8bfimPG3iu1uI9Iku1ur+9liMaThCMQwg9RhQvHCjvnr9g/FTxD4N8BaRbeIvEOhx3CT30dmjQWcckgkkzgnOOODnmu4UBVCqAABgAdq2ddRV4Rtcdzzj9p1Hk+APjFI0Z2OnNhVGSfmWviP4I/F7xR8JotVj0PQ7K+GptE0pvIpTt8sNjbtI/vHrX3voPxB8N658Qte8C2U7PquixRyXIIGxg/UKc8lcqG44LCtPxhqmm+GfCuqeIryy862021kupY4o1LsqKSQucDPHc0qVXkjySje4kz49/4a++I3/Qo+H/APvzcf8Axdey/sufGjxP8VNU1y01/RNP0+PT4IZIntUkXcXZgQd5P90dK9Y8Ea/4d8ZeGLLxH4fkgurC8TcjbAGU90YdmB4IrPg8d6CPipJ8N4re6TWF04aiziJRCYtwXG7Od2T0xSnOEk4qFmHyPmL/AIKIwzP4n8JukMjr9huBlUJGd68V9TfCdWX4W+E1ZSrDRLMEEYIPkJXM/Ff4xeF/AHiWx8O6xpGt6lf3lsbqGPT7MT/IGKnjcDn5T26VneE/2h/h7rniCHQLs6v4d1C4IW3j1myNsspPQBskAn3xmiXPKnFcuwdD1m5hhubeS3uIklhlQpJG65V1IwQQeoIr8/P2rfgtL8NddbW9Dgd/CmoOfJPLfY5Tz5LH+712k9uOo5+7vHHiOx8I+EdT8TalHPJZ6bbtPMsKhnKjsASBn8a8bk/aZ+H17Yxya14U8VwaROVzdXmjh7bBPysTuII78Z9qMNKpF80VdArnsXgD/kRPD/8A2DLb/wBFLXj37UfwDT4kKPEvhpobXxPBEI3SQ7Y76MdFY/wuOgb04PGCPcdG1DT9U0m01LSrmG5sLmFZbeaI5R4yMqR7YryTxZ+0d4H0jXrjQ9GsNd8WXtqxW5/sWz8+OIg4I3ZAOD6ZHvUU3PnvBagrnyp4X+JPxl+B0x8P3dvdWtnE3y6dq9szwjnnymyMA8/cbHetzxB+1X8VfEdt/ZejWul6VPMCm/TrV5Zzn+7vZsH3AzX1h8M/it4D+KQn0/TXddRthuuNL1K3Ec8YHBO05DAE9QTjviuh8R6j4O8BaFceIdW/s3RbGAfPOIVQkn+EBRlmPoMk10SrR5vep6jv5Hz1+x38OPihpHii88beKr6+0yw1CNvPsb1y1xfyH7skinlNp5BPzHpjBrlv2h/AXjL4W/F9vi34Gt5pdPnuTeSPFGZBazNxKkqj/lk+Tz0+YjjAr1cftTeCtwun8MeMk0YnA1U6Z/o+Omc7s4/WvZvCviHRPFeg2+t+H9Qg1HTrlcxzRHIPqCDyCOhB5FTKpUhPnlHRhdnxp4v/AGrvGHi7wy3hrw74Xh07U7+M28txbTPcSkNwRCgUEMRxk5IzxzzXsf7G/wAJNR+Hvhm91zxHb/Z9c1gIPsx5a1gXJVG/2iTkjthR1Br0LwD4u8HeIfGvifQdC0g2up+HbgW99K1okYdiWHyMpyR8p64p2g/FLw3r/wAR77wPoUd/qV3pyFr69t4Q1nbMP4Gkz97PGADzn0OJnN8rhCNl1Fc7miiiuUQV8j+EfG+s+DP2hfiy+j+A9b8Wtd6hCJF00ZNvt34LcH7244/3TX1xXjXwX8JeItD+NnxT13VdLktdN1i7t5NPnZ1InVfMyQAcjG4dQOtbUpJRlf8ArUaPI/2jviX4j8XeDNL0rVfhb4l8L241y0mF7qC4iLAsAn3Rycn8jX058UfFtn4F8Aax4qvtpSwtmdEJ/wBZIeET8WKj8a4j9qzwtr/i74eabpvhzTZNQu4tctLl40ZVKxpu3N8xA4yKo/tB+DvEnxK8X+E/Ba2NzF4MSc32uX6SqoYqCEhHO7PXnGMsD2q/cko9FqB41p3hrXvhVpHgn47ag91NqN/fyS+KkOT/AKNeNlSR22g8/wC0y+lfSvxwnhufgb4tubeRZYZdDuHjdTkMpiJBHsRXG6r+zR4DvdKnsf7T8VESRlUE2syyRq2PlJQnBAODj2qr4K0H4gP+zBr/AIF8R6LMuu2NjdaZYZlRvtsWwiFlO7jg7ecfdFVKUZtSvqn+AzzP4WSa18E/B/hb4iWZutR8B+ILOA+IbMfO1hcN8ouUH908ZH4f3cd5oOoWWrftsf2npt1FdWV14KSWCaJsrIjSKQQa9K+D3hqaz+CHh/wr4o0xBImlLa31nOFccghkbGQeDXlfwh+DOsfDb9pC5vrNbi88JTaPOlhcu+77NuljYW7Z7j5iD0I565pucZcze+vzC5reOP8Ak9r4f/8AYvXf/oM9dl+0l4U0TxV8H/ES6vbwGSxsJry0uWUb7eWNC4YN1AOMH1BNcT8a9J8e2H7QXhbx/wCEvBc/iW20zR5raSNLpIRvcyDGWOeA4PSqPiy2+OnxftD4Tv8AwvafD/w1cso1K6lvFubiaMHJRAvrjpgZ7nGQZS1jK+wDYdc1HxF+wZdapq0rTXbaDNC8rnLOI5GjVie5KoMnvXFap8SPFUP7MFv4Zb4U66unyaFFZnWrgb7RYigHn4UE7cfMM9OK95+JXgk2/wCzxq/gPwhp7zGPRzZ2NuGG6QgDGScDJ5JPqTXmena78cLf4V2ngGw+DLxTx6Smlrf3WqwtGAIhGZDH9MnBOPrVQkmr2697AXvFd7H4J/Yiz4R1xdUjj0qO3i1K3yoYSyhZGXuuN7gA4I78ivT/AIFeEdD8G/DDQ9O0SGALLZxXFxcRgZuZXQM0hPU5J49BgVi/DT4TQaP+z9F8MfEsy3gubWZL1oj8qvK5c7Cf7pIwcdVzXBeGr346fCDT08Jv4KX4g6FZ/u9Mv7O5EU6xfwpIpBPA46cdMkYqHaacYvr94i3+1Tpln4b8UeBPiVoqxWXiCLX7ewlkjG03cMmdyvj72ACPoxHpR8ZLG38a/tR+BfAuvDzdAtdOm1ZrV/8AV3U4LgKw7gBBx6Fh3qXw34L+I3xN+IekeNfipp9toGi6FJ9o0nQIZRI7TcYklIyOCAeeeAMAZz1fx9+GureLn0bxX4N1GPTPGXh6Qy6fNJ/q5kP3oX9j27ckHg8UpKLUW9bPUD097W1ezNk1tC1qU8swlAUKYxt29MY7V4H8BrKHwb+0T8R/h/orFPDyw2+qQW2fktpZAu5V9B8+Poq+lKfiX+0C9r/Y6fBRI9axs+3tfr9jDf38Z6d8b67D4A/DXUPBNrq2veKdSTVfF/iGcXGqXSfcXGdsScDgZPYegGAKi3JGXM9wPl3xR4w8QeGfip8UdL0i6OjWWu+Io7LUde2M406IvJkjb0LAtz1wpxzyPsb4S+CvDPgTwXZ6R4WSN7R0WZ7sEM947DPmsw+9nt2AwBxXmXw1+Gd9P8Q/i+njLw/u8P8AiW9U2xlZWW5j3SHcuCSpG5SDwQcVZ+COgfET4Z+Lrn4f31pc694FbdLo+r+am6xByfJkUndjtwMA4I4JA0qyUo2T2t89P0Gz3GiiiuMkKwNQ16SDT9Smjjiaa0u0t1Qt1DNGNxGR/fP5Vv1g6R4g0TWdYvtOsoLmaS3eSKa4axkEDvG210EpXYxVuCAeoPoadmA868I9SsbGVFJnjBmkXpGzfcHcckEdfTrmqn/CSXCWt5M0drIYoJpkWNzlPLfbh/r1B9jxXSLHGq7VjULxwBxx0qlZX2m3GpahptuFNxaGP7Uvl4GXXcvOMHikBVGtONYawktSoNwYopAchwIt5+jD07jn1pfD2sf2mzK7QBzEswij3FowxI2sTxuGMH0OeKZqPijw/p0+rQ3uoQwyaRZLqF8rdYYGD4c+v+rfp6e4rVs3t5oEurUIY51EgdVxvBGQf1p2YHMjxNqX9mG8NgoVriOGNvLbB3SMpwOrYAByODnHarMviC4W1in8u0jP2NLpkkkOZd2fkj9Tx78so71sXF5ZW+EdgxEyRFI0LlHcjbkKDt6g5OABzVgxRHZmNDs+78o+X6elIDEutcuIZL+EWi+ZZQSXEhYkAoFzH+Lcg+mxvaj+3ZVuZY5EhXFoZ4lByXIQMQSPu4z0I6YIqovjzw23iCTRJHvIphd/YDPLYyrbNcYBEQmK7CxzwM8ngc10/lx7i3lpuI2k7eSPSm01uBjS6zMuomHbb7FnjgMRc+c28A7wPQZ/JWOeKfpmsyXWqCxktvKbbM+7OQypIEUg++TkdQRVnT9Q0/UL+/htiHuNOnFtcExkFHMaSYBPX5ZFPHrV4Ko6AD8KQGGfEKtdanBHEpNrC8kLFiBKyD5x04wcDv39KgbxFcP5qLbxW0iXsdqftBOEJj3EnpnngEcHg1s6pe2OmWZur6RIYQQuSpJJY4AAHJJPYVn6/wCIdD03RrbUrx2uba9eNLVbeBp3uXcZQIigliVBPHYE00mwFm1ib/hHYdSjgHmySJHtClwcvt3KBywPUeoIqquvagNVs7KaxSJpY4TIpydrOZMjd0GAmQD16da2dOvrTULaKSDcN0STeVLGY5UVs7dyMAy9DwQOh9KtFVJyVBPHOPSkBzq+J0lgvHiiQGKZFiZ2IRo2bYJWOOFBBP0x61b/ALQvPtemwpJYypcvIsjx5I+UE/Lz7Y9jVnWtS0/SLWKfUG8uGWeK1VhGWAaVwiA46AsyjJ45rN0nxd4Z1G9t7DTb2OeaS5u7WNYoyQslsdswPGFCkgZ6HcMdRTs9wCw16a8WyP8AoVt51uk7+dIRu3MV2p7jH6rxzV/R7+e8urxJFjSOGVo0x1OGIz1Pp6CrMs1gr+XJLbK0JT5WZcoWOF+mTwPWp1jjV2dY0Vm+8QME/WkA6iiigArzXUfA3iSTX9d1DS7/AEzSodQt5kMVs0yrdyO6FJZUztSRVV18xMli+SOAK9KoqoycdgPMtP8AAXii20a9jm8SNc6g+l29jbSS3U5SMq7mZiM43OpRQ+Cw259jH4a+G+u6Xq2mavceIpJtQt3s1upRczYuIYoHjkVlztcsWU7mBPy9a9RoqvaSHc8y8S/C5tf8XXms3l/EtvfXaJfQKhP2nT1hjxbvn/pvGG9NrMP4jWfc/DnxxMlnAvi1IIYNETTZPImmj8xhGql8Dody7gwIIzjtk+u0UKrILnn0XgPULHxRfX+k3yW1nc3Wnz5NzO0xS32h4mySCGVepOTnB4pPCfgLWtJhEM/i7VVElnbC4khumleS6R5DI488OFR1dBhQPudq9Crm/HXjTRvCFokmoSNJcS58m2j5d/f2HuaTqO2plWrQowc6jskc3deB/EN9f6hp1ze6XF4fvNdTV5GjDtdPsaN1i5AVPniXLZJxkADOaqaR8N/EQtorXWvFV9eRfb2nuSmozoZ08iZFI27SjGR43Khiv7sVm/8AC6rppt6eH4/s+QMG4O788Y/SvQ/BPjDSfFlo8lizRXEWPOt5Pvpnv7j3o9qzjw2a4XEz5Kc9fmvzOMt/hv4ktxc6hD4kA1q6IFzOZpvKmQactuQ0YIXd5yLJvxuwBz2psPwz8RTadZwaj4ou3ltlRVMWo3KYX7aZXBKld2YD5QJH5V6tI6xxtJIyoiglmY4AA7mvJtd/aA8DabqTWcH2/UFR9rz28Y8v6qSQWpTxHL8TPewWW4vHyccNTcrb2OhufBuqXHw6tvDF1qf2ySK4ZpJJLiRWlhEjtGnm8upVTH83JOzByCaS58J6zcfDq38Pak2j61fRTb5JLlZIY3G9mBQx/NC65G0r93HGO274K8WaH4w0r+0dDvBPGrbZEYbZIm9GXt/I1u0Ko2ro5q1KpRm6dSLUlunueTn4beKUhuZE8TLJqV1otlYz6g0sqSvLbzM7DjI2yI+wv94Yzzk1oHwB4kNpHHF4z1G2P9kyW7L9oeXbeFXSOYOdpKqsjDGBkrG3Vc16RXGeL/iZ4U8M747q8e6nQ4aK1XeVPueAPzqauKjTV5ySOepVjTXNN2RXtfBWpSfC3UPCt/q0r390krRXLXDTi2lJ3RFWZVJCMFYDHasGX4S3Vib2XQdYEEk+mW1nGsjMm2RXT7TMGXlXlSKEbueVJIOagPx88OrdNE+kagIwAd+5OQfbNdd4X+Jvg/xBJHDa6l9nnk+5Fcr5ZY+gPQn2zWEMxpSdoz3/AK6mNPG0KjtGaOX1H4X6xdR3bSX9nd3Fxp2kxPLPcTq0lxZyBmLFT91wPvD5gfxrsfB+gaxpPiTxBfXuoC4sdQljktoDNJK0JAO4Atwq8jCgHGOvQDqaK6nUbVjpCiiioAKKKKACsH4heJrbwf4O1HxFdRmVLSLcsYOPMckKq57ZYit6vLP2p7G6vvg5qH2Ut+4nhmlUfxIHAP4ZIP4VvhacalaEJbNozqycYOSPmi/8Y+KvFWsPqGpatdzuzFliWUrHGP7qqOABXsvwX+JN1YLFp2sTXVxYu+wPMdzQHjnJ52+1eI+AAC8kTKcsCQwGSCP89K7V4mtXa4U8SMMgdAP8mvvp4OjWpezlHT8vQ/NcyzathsXem7SVvn5M+vVZWUMrBlIyCDwRXxr4r8R3Piv4l6tdyMWhW4aKFSeBGrFV/ln8a+jfgtr/APaegHTZpN81kAEJPJiP3fy6flXhD+D7jw74v1NpsZ+0OkQPPG7IJHfIxXwOLwsqNWVKXQ9nOsV9fwdCrTXuy1fk/wCrltLVvs37tQzbSo6ZI9av+AZL3QfFdpqm5kRZAsyjo8bcMD/P6gU+2jZCpPdu9bFnatNOqKMb+B/hR7JM82hQtOM47o7L9pTXJtH+HEkMDYa/nW3cg4/d4Jb88AfQmvka42y3GXHykZHGK+tP2l9DuNU+FcktunmS6dNHcN67ACrn8A2fwr5agj83YTxk7CDyOMc+9eXiE5Tsf1XwFKlHLHKPxczv+FvwO1/Zo1640r4pWFnEzC11MPbTpnhjtLKceoK/qa+w6+P/AIIaObj4x6L5Mf7u3dpnGfuhY25/PFfUnjfVW0nQZZImInlPlRY6gnqfwGah144PDzq1XpG7PleP/ZyzGEobuCv97/Q474m+K5ZHfSdLnZI0bbcSIcFz/cB9PWvLW0aNnL4V1JwMjPNdKtsGn3NJnPcYxn1+tTXdosUW6JjuPYV+O43O8Vi68q0nv06Jdv63Pg6mEjV1ktjibjw5YqSzQJuDblOOp/xrOu/DcYgZo8o2wlPUOfX3rtpC4kZdrHb0Pf8A/V0qG5tVmX94pIA4+vt606Ob4iDXNI8+rllGV+VG98FPHN9Z6hb+D/EE0kqSIBY3ErZZT2jYnrnt+Ve218heP5/7O0uO/h3x3FvKhidTgq4OQQfwr6m8F6wviDwnpetLjN3bJIwHQPj5h+ByK/UeHsfPF4b390PBVGpSoSd7ben/AADXooor6A9EKhnknWWFYofMRmxI27GwevvVVZtW/wCEgaBrOAaWLcMtx5v7wy5+7t9Md60KylerFqLcdfyfmtnt+RbjyNXsyO5hS4t5LeQEpIhRsHBwRg8jpVRdH08aF/Yb24lsPJMBikJbcmMYJPJrjP2gbLxPf/D2WDwutxJP9oRrmK3JEskIzkLjk87cgckA1W/Z2sfE1h4Klh8RxXkObktaxXZPmKm0Z4PIXdnAPv611rDR9n7e65lp5iu3Bxvp2PIvGPgWTwb4pkt44S1pcZa2kxwwByM/7Q6Go44vOg2S7SSOw6GvpjxPodl4g0mTT71eD80bgfNG3YivC/E3hq98O3/2a8T90xJilUfK/vn+lfY5XmkcTBQn8a/HzPy3iHJKuGre2hrTf4eT/Rln4Q3/APZvjW2iZ8R3IMLDtyPl/UCvSfiN4ROrj+09PQG9RQJE/wCeqj09/wCdeQwB7O+tr9AN0LK5I9QQc/pX0haTJc2sVxHykqB1+hGa8rP42qwqx6q33HscKwjWwtTCVejuvn/wx4E9jMMrJC6NGeQy4IP0rs/hxoLXOoLe3CZht8MP9p+oH4dfyrutb0Oy1Rd0qBJgOJFHP4+tT6HYLpumQ2i4yg+Yjue5rxJVU46HuYfKfZVlKTukWbmCG6tpba4jWWGVCkiMMhlIwQfwr49+KPhOTwX4zfTdrtZyKZbOXH3oyfu59V6H/wCvX2NXCfGzwfJ4u8KJFZQq+o2s6Pbk8cEhWGfTBz/wGuSpHmR+h8K5x/Z2LUZv93PR+XZ/L8jhf2WvDzL/AGn4nuI8bsWlsSOo4Zz/AOgj867b4p3Ia5trXOQiF2H+9x/Suq8JaJb+HfDljotr80drEFLYwXbqzH6kk/jXGfEEGbxC4ydsca5HqMZr5fjCbp5W4r7TS/X9DgzXHvMcdUr9Ht6LRf5nJwkRIW4JAP5e9V0kmkLcEjop9quTW5kUIucdevUe9MmUxoAq/Kv8q/IDgcWVujHqePWop2GQTwcYHOBipJWO3aqjkZ6dqrBCZSrYJ96cTGT6I84+Nlw0egrGi4MkgU46AZ5PtX0J+zN9s/4Uvof2wEHEvl57x+Y2014f4t0O78U65aaNbQmSaWRF2jpjPU19UeF9Jh0Lw7p+jwcx2dukIOOuByfxPNfrvCcbYSKXbX5nj4VOWKqTtotPy/yNGiiivrT1QrH0nTdStdb1C8utUe5tbg5hgOcRc/p6cVlfDvxRqviR9UGpaHJpYs7jyoyxJ39cg5HUYGccc1V8deMH069/snT8CbjzpeuzI4A9/wCVdtLD1nUdGK1e/wCZwYvE0KVONeo3ZPTffbY7G5u7W1x9ouIos9A7gE1WGs6Wel9D1x96vNmE0gEzEvI5+8xyxP1qxDDL5YDfMT27V0f2fBLWRxf2rUk/diemwzRTLuhkSRfVWBFQ6lYWepWj2t9bpPC3VXGfxHofeuP0Rmtim2QpjOSD/nNdPbaom1RP3ONwH865KmHlSleDO+liYVoWqLf7jzLxn4Pk0VjcW++fT2OAx5aPPZv8a7v4bXP2jwjaxkktb5hOfRTx+hFdDLHHPC0cirJG64ZSMgg1ieG9JbRL+8tYSWsp8Sw5/gPRlP6V01ca8Rh+Sp8S19Thw+WLB4z2tH4ZKzXbr9xt3E0cELTSttRRkmucuteuXc/Z1WJO2RkmrvityLOKMdGfn8BXN4r8S454lx2Hxn1LCzcIxSba3beu/RW7H2GCw8JQ55K5rW+vXiMPOVJV78YNdBY3cN5AJYT7EHqDXFAdq0PD9y1vqKpn5JflI9+1efwvxfjaWLhQxlRzpzdrvVpvZ33tfe5eJwkHBygrNHWV5d43uVHiC6jV8ncvf0A4r1GvE9ZuBfeILy4BVlM7hSOR1PSvseO6vLhKcO8vyT/zPLpuzJUk+X5gFOeAKhmkVsR+WOvHtUBSTBVsk8ZPvTraC6vLoW9rbyzyMeirkjj9BX5fFSm1GKu2buWghVTklVz6e9PtbGa+vEhgjaSbnaEXk5rstE8E3D4k1KRYFOP3aHc34noP1re1W40PwT4cutVlhZIIFy+xd0sp6BR6kn8K+uyng3G4uSddckX/AOBP5dPn9xnKSKvgvwhbaLK2pXCpJqMq7S3URL/dB/ma29e1a10bT2vLreUB2hUGSx9BXnXw4+N2g+MPEa6C2nXemXU2fsxldXWUgZ25HRsAnH616PrOmWurWLWl2rFCcgqcEH1FfrODy2llsYYfltFff63OSvGooS9n8XT1I/D2s2muWH2y03gBtrI4wyn0op2h6TZ6NZfZbNWCFizMxyWPqaK2q8nO/Z7dBUPaezj7X4uti/Xz3rt5JP4lnndvmkuXyPxNe86NaS2Ol29pNdPdSRIFaV+rn1rwvxnp0ll4suYdpGycsDjgq3IP617mR8iqzjfofLcVe0eHpStbXVef9XOz06NTBGynOV5J7VehQMQNuD7elZukXCfYI8nnb1NaNn5hQyyIw6GnUumzWg04qxaSJfT9f1qSDdGeckHtSx8EMzE98H0q3HHuIwcVyylY74QvsaWmzlY1DPlD29K0xyK54OY+2F7E1oafeAuIWzhvun39K4atP7SPQo1fssb4li8zT9+M+Wwb8On9a5cda7mWNZYmjcZVhgiuOvrV7a4eE54PB9RX434g5VOOIhjYL3WrP1W33r8j38BVXK4ETkcU7T1LX9uFH/LRf51FnitXwzbmS9MzD5Yhn8TXxeU4WWPzGjSit5L7lq/wR2VZKFNs1/EN4NO0G+vj/wAsLd3HuQOB+deEaHfXF+I7e0tnnuWOFRRyWzk8elevfEi0vtW0VNA007Zr+QLJIfuxxKQWY/oPxp3hvRPD/g2yWNrm2iuJB+8uLh1R5D7Z6D2FfsmdZPLOMTGm9IQ3fm+i+VvQ+YlOcZ3TsjK8PeB2aBJNdlLsfmMKN3/2mH9K1vEniDQvBlhGrQqruP3VvCoDMB3PoPc10FrcW91CJrWeKeI9HjcMp/EV5F8XdPkl8USXU3K+Qiwqe474/HNe3leS4TALloQs+/V/P+kc2ZYqpRw/PT1f9am/pnxU0ue+S3vbOW1RyMSh94XP94YFbfxN8Mnxp4JutHtrxbeWXbLbzdV3qcrnHY9PxrwQ27i58uMjA+6cdfb619EeBIp4PB+mRXJYyLAMluuO36Yr1runJSjujz8mzGviZyjV6dTxD4P/AAR8R6H43tNc8RTWkVvp7mSJIJd7TPjA7DC85554xivfNV1fTdLQNfXccRPRerH6Ac1meItf+zlrSyYGbo0nZPp715teNI13M8zs8jHJkY5Zvc18HxL4g06Vd0cOlOcdG/sry833/M+6wOVSxPv1XZfieinxvoAlCNNMoPRjEcUV5Nr8qwm1cr8u88e+00V5eW8V5jiqPtJRjv2f+Z7S4dw8kmm/vX+R79XmXxehiXWbGURgO8LBm9cHj+dFFfreVP8A2lfP8j8xz5J4KXqvzF8Pxp5cCbQVKAkHua6SVF4+UYoorqxD985sEv3SKl4AAcccdjTLOWRZkUOcYU/jRRUr4TRu0zaYBomyM8VWhJx9DxRRXNHZnZLdHSRnKKT1IFYPipQJIGA5KkE/lRRXw3Gq/wCEar/27/6Uj28F/FRiH7tdT4cVV0tCowWYkn15oor4Dw+Seayv/I/zid+P/hL1HeIp5bXQr+6t22TRWzuj4BwQpI618feJr271FLjUL+4kubp1Zmlkbc2cdvT8KKK/caCXKz8r4xnL2tGN9Nf0Nz9m3VdRtfjWmj295NHp1xZOZbYN+7YqmQceue/Wvo74kWdtceHJZpoVaSLGxuhGaKKh/Gj1snV8qafb9EedeC9OsrzxNaxXNusiFiSpJweM165r0jw6TK0LFCAFBXjAziiivK4jnKGXYiUXZqEvyZ6nD0Y2Wn2v8jgpeJGrC1Bi1wS3JHTiiiv5mw25+oYbcyNa+aS3Dcgsev0ooor7XJm1h9O7PUi2oo//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2257" y="160338"/>
            <a:ext cx="1690774" cy="2135845"/>
          </a:xfrm>
          <a:prstGeom prst="rect">
            <a:avLst/>
          </a:prstGeom>
        </p:spPr>
      </p:pic>
      <p:pic>
        <p:nvPicPr>
          <p:cNvPr id="7" name="Google Shape;56;p13" descr="Image result for teaching children with special educational needs and disabilities"/>
          <p:cNvPicPr preferRelativeResize="0"/>
          <p:nvPr/>
        </p:nvPicPr>
        <p:blipFill rotWithShape="1">
          <a:blip r:embed="rId3">
            <a:alphaModFix/>
          </a:blip>
          <a:srcRect/>
          <a:stretch/>
        </p:blipFill>
        <p:spPr>
          <a:xfrm>
            <a:off x="5868900" y="105828"/>
            <a:ext cx="1254423" cy="1844155"/>
          </a:xfrm>
          <a:prstGeom prst="rect">
            <a:avLst/>
          </a:prstGeom>
          <a:noFill/>
          <a:ln>
            <a:noFill/>
          </a:ln>
        </p:spPr>
      </p:pic>
      <p:pic>
        <p:nvPicPr>
          <p:cNvPr id="8" name="Picture 7"/>
          <p:cNvPicPr>
            <a:picLocks noChangeAspect="1"/>
          </p:cNvPicPr>
          <p:nvPr/>
        </p:nvPicPr>
        <p:blipFill>
          <a:blip r:embed="rId4"/>
          <a:stretch>
            <a:fillRect/>
          </a:stretch>
        </p:blipFill>
        <p:spPr>
          <a:xfrm>
            <a:off x="9915495" y="3623455"/>
            <a:ext cx="2093466" cy="3005136"/>
          </a:xfrm>
          <a:prstGeom prst="rect">
            <a:avLst/>
          </a:prstGeom>
        </p:spPr>
      </p:pic>
      <p:pic>
        <p:nvPicPr>
          <p:cNvPr id="9" name="Picture 8"/>
          <p:cNvPicPr>
            <a:picLocks noChangeAspect="1"/>
          </p:cNvPicPr>
          <p:nvPr/>
        </p:nvPicPr>
        <p:blipFill>
          <a:blip r:embed="rId5"/>
          <a:stretch>
            <a:fillRect/>
          </a:stretch>
        </p:blipFill>
        <p:spPr>
          <a:xfrm>
            <a:off x="7443998" y="105828"/>
            <a:ext cx="2753301" cy="2053149"/>
          </a:xfrm>
          <a:prstGeom prst="rect">
            <a:avLst/>
          </a:prstGeom>
        </p:spPr>
      </p:pic>
      <p:pic>
        <p:nvPicPr>
          <p:cNvPr id="10" name="Picture 9"/>
          <p:cNvPicPr>
            <a:picLocks noChangeAspect="1"/>
          </p:cNvPicPr>
          <p:nvPr/>
        </p:nvPicPr>
        <p:blipFill>
          <a:blip r:embed="rId6"/>
          <a:stretch>
            <a:fillRect/>
          </a:stretch>
        </p:blipFill>
        <p:spPr>
          <a:xfrm>
            <a:off x="7326149" y="5142836"/>
            <a:ext cx="2403560" cy="1485755"/>
          </a:xfrm>
          <a:prstGeom prst="rect">
            <a:avLst/>
          </a:prstGeom>
        </p:spPr>
      </p:pic>
    </p:spTree>
    <p:extLst>
      <p:ext uri="{BB962C8B-B14F-4D97-AF65-F5344CB8AC3E}">
        <p14:creationId xmlns:p14="http://schemas.microsoft.com/office/powerpoint/2010/main" val="634067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912FCD-60A8-4D32-BCA1-83666BB0B692}"/>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cs typeface="Calibri Light"/>
              </a:rPr>
              <a:t>Caregivers what could have prevented the school exclusion (KS1-3) p. 78</a:t>
            </a:r>
            <a:endParaRPr lang="en-US" sz="4000">
              <a:solidFill>
                <a:srgbClr val="FFFFFF"/>
              </a:solidFill>
            </a:endParaRPr>
          </a:p>
        </p:txBody>
      </p:sp>
      <p:pic>
        <p:nvPicPr>
          <p:cNvPr id="4" name="Picture 4" descr="A picture containing drawing&#10;&#10;Description automatically generated">
            <a:extLst>
              <a:ext uri="{FF2B5EF4-FFF2-40B4-BE49-F238E27FC236}">
                <a16:creationId xmlns:a16="http://schemas.microsoft.com/office/drawing/2014/main" id="{40D825D0-9039-447F-ACA5-7128525173E9}"/>
              </a:ext>
            </a:extLst>
          </p:cNvPr>
          <p:cNvPicPr>
            <a:picLocks noGrp="1" noChangeAspect="1"/>
          </p:cNvPicPr>
          <p:nvPr>
            <p:ph idx="1"/>
          </p:nvPr>
        </p:nvPicPr>
        <p:blipFill>
          <a:blip r:embed="rId3"/>
          <a:stretch>
            <a:fillRect/>
          </a:stretch>
        </p:blipFill>
        <p:spPr>
          <a:xfrm>
            <a:off x="8665682" y="2747690"/>
            <a:ext cx="3171197" cy="3729819"/>
          </a:xfrm>
        </p:spPr>
      </p:pic>
      <p:sp>
        <p:nvSpPr>
          <p:cNvPr id="5" name="TextBox 4">
            <a:extLst>
              <a:ext uri="{FF2B5EF4-FFF2-40B4-BE49-F238E27FC236}">
                <a16:creationId xmlns:a16="http://schemas.microsoft.com/office/drawing/2014/main" id="{BA84B29E-C1E0-47C4-8835-B4DBED76F1C1}"/>
              </a:ext>
            </a:extLst>
          </p:cNvPr>
          <p:cNvSpPr txBox="1"/>
          <p:nvPr/>
        </p:nvSpPr>
        <p:spPr>
          <a:xfrm>
            <a:off x="354807" y="2605087"/>
            <a:ext cx="7886695" cy="4247317"/>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'They needed to listen. They were very quick to just say he was naughty’</a:t>
            </a:r>
          </a:p>
          <a:p>
            <a:endParaRPr lang="en-US">
              <a:cs typeface="Calibri" panose="020F0502020204030204"/>
            </a:endParaRPr>
          </a:p>
          <a:p>
            <a:r>
              <a:rPr lang="en-US" dirty="0">
                <a:ea typeface="+mn-lt"/>
                <a:cs typeface="+mn-lt"/>
              </a:rPr>
              <a:t>‘Listen to the kids when they get a bit silly in their chairs, they can’t sit still. Now’s the time to take them out, to make them run around the field a couple of times’</a:t>
            </a:r>
          </a:p>
          <a:p>
            <a:endParaRPr lang="en-US">
              <a:cs typeface="Calibri"/>
            </a:endParaRPr>
          </a:p>
          <a:p>
            <a:r>
              <a:rPr lang="en-US" dirty="0">
                <a:ea typeface="+mn-lt"/>
                <a:cs typeface="+mn-lt"/>
              </a:rPr>
              <a:t>‘They need training. They need to understand not just the strategies but how to apply them and go and do a course to understand sometimes their reaction is anxiety’</a:t>
            </a:r>
          </a:p>
          <a:p>
            <a:endParaRPr lang="en-US">
              <a:cs typeface="Calibri"/>
            </a:endParaRPr>
          </a:p>
          <a:p>
            <a:r>
              <a:rPr lang="en-US" dirty="0">
                <a:ea typeface="+mn-lt"/>
                <a:cs typeface="+mn-lt"/>
              </a:rPr>
              <a:t>‘Doctors pushed me back to nursery staff who pushed back at me, I had nowhere to turn’</a:t>
            </a:r>
            <a:endParaRPr lang="en-US" dirty="0"/>
          </a:p>
          <a:p>
            <a:endParaRPr lang="en-US">
              <a:cs typeface="Calibri"/>
            </a:endParaRPr>
          </a:p>
          <a:p>
            <a:r>
              <a:rPr lang="en-US" dirty="0">
                <a:ea typeface="+mn-lt"/>
                <a:cs typeface="+mn-lt"/>
              </a:rPr>
              <a:t>‘I was told to wait until he was five, he was only three, as soon as he was five he was permanently excluded’</a:t>
            </a:r>
            <a:endParaRPr lang="en-US" dirty="0"/>
          </a:p>
          <a:p>
            <a:endParaRPr lang="en-US">
              <a:cs typeface="Calibri"/>
            </a:endParaRPr>
          </a:p>
        </p:txBody>
      </p:sp>
    </p:spTree>
    <p:extLst>
      <p:ext uri="{BB962C8B-B14F-4D97-AF65-F5344CB8AC3E}">
        <p14:creationId xmlns:p14="http://schemas.microsoft.com/office/powerpoint/2010/main" val="3067558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13219-D5F6-41E0-8005-B6951FE46688}"/>
              </a:ext>
            </a:extLst>
          </p:cNvPr>
          <p:cNvSpPr>
            <a:spLocks noGrp="1"/>
          </p:cNvSpPr>
          <p:nvPr>
            <p:ph type="title"/>
          </p:nvPr>
        </p:nvSpPr>
        <p:spPr>
          <a:xfrm>
            <a:off x="956826" y="1112969"/>
            <a:ext cx="3937298" cy="4166010"/>
          </a:xfrm>
        </p:spPr>
        <p:txBody>
          <a:bodyPr>
            <a:normAutofit/>
          </a:bodyPr>
          <a:lstStyle/>
          <a:p>
            <a:r>
              <a:rPr lang="en-US">
                <a:solidFill>
                  <a:srgbClr val="FFFFFF"/>
                </a:solidFill>
                <a:cs typeface="Calibri Light"/>
              </a:rPr>
              <a:t>Discussion...</a:t>
            </a:r>
            <a:endParaRPr lang="en-US">
              <a:solidFill>
                <a:srgbClr val="FFFFFF"/>
              </a:solidFill>
            </a:endParaRPr>
          </a:p>
        </p:txBody>
      </p:sp>
      <p:sp>
        <p:nvSpPr>
          <p:cNvPr id="28" name="Freeform: Shape 27">
            <a:extLst>
              <a:ext uri="{FF2B5EF4-FFF2-40B4-BE49-F238E27FC236}">
                <a16:creationId xmlns:a16="http://schemas.microsoft.com/office/drawing/2014/main"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074568A-CEAE-4F9C-84E1-E1C75B41AC51}"/>
              </a:ext>
            </a:extLst>
          </p:cNvPr>
          <p:cNvSpPr>
            <a:spLocks noGrp="1"/>
          </p:cNvSpPr>
          <p:nvPr>
            <p:ph idx="1"/>
          </p:nvPr>
        </p:nvSpPr>
        <p:spPr>
          <a:xfrm>
            <a:off x="6096000" y="820880"/>
            <a:ext cx="5257799" cy="4889350"/>
          </a:xfrm>
        </p:spPr>
        <p:txBody>
          <a:bodyPr vert="horz" lIns="91440" tIns="45720" rIns="91440" bIns="45720" rtlCol="0" anchor="t">
            <a:normAutofit/>
          </a:bodyPr>
          <a:lstStyle/>
          <a:p>
            <a:pPr marL="0" indent="0">
              <a:buNone/>
            </a:pPr>
            <a:r>
              <a:rPr lang="en-US" sz="1800">
                <a:ea typeface="+mn-lt"/>
                <a:cs typeface="+mn-lt"/>
              </a:rPr>
              <a:t>There is a sense that the caregivers felt that the only route to getting support from schools is through gaining a diagnosis from a health professional, without these plans, adjustments and flexibility in terms of behaviour sanctions would not happen in their child’s school.</a:t>
            </a:r>
          </a:p>
          <a:p>
            <a:pPr>
              <a:buFont typeface="Wingdings" panose="020B0604020202020204" pitchFamily="34" charset="0"/>
              <a:buChar char="Ø"/>
            </a:pPr>
            <a:r>
              <a:rPr lang="en-US" sz="1800">
                <a:ea typeface="+mn-lt"/>
                <a:cs typeface="+mn-lt"/>
              </a:rPr>
              <a:t>‘The medical report said he needs good support mechanisms or he will experience significant behavioural difficulties and he did’ (no formalised plans)</a:t>
            </a:r>
            <a:endParaRPr lang="en-US" sz="1800">
              <a:cs typeface="Calibri" panose="020F0502020204030204"/>
            </a:endParaRPr>
          </a:p>
          <a:p>
            <a:pPr>
              <a:buFont typeface="Wingdings" panose="020B0604020202020204" pitchFamily="34" charset="0"/>
              <a:buChar char="Ø"/>
            </a:pPr>
            <a:r>
              <a:rPr lang="en-US" sz="1800">
                <a:ea typeface="+mn-lt"/>
                <a:cs typeface="+mn-lt"/>
              </a:rPr>
              <a:t>‘We were never given a copy of his plan until they excluded him’ (SEN support plan)</a:t>
            </a:r>
          </a:p>
          <a:p>
            <a:pPr>
              <a:buFont typeface="Wingdings" panose="020B0604020202020204" pitchFamily="34" charset="0"/>
              <a:buChar char="Ø"/>
            </a:pPr>
            <a:r>
              <a:rPr lang="en-US" sz="1800">
                <a:ea typeface="+mn-lt"/>
                <a:cs typeface="+mn-lt"/>
              </a:rPr>
              <a:t>‘Stick by the plans; they haven’t got the staff or resources to do it, a lot of it is about resources I think’ (EHCP)</a:t>
            </a:r>
            <a:endParaRPr lang="en-US" sz="1800">
              <a:cs typeface="Calibri" panose="020F0502020204030204"/>
            </a:endParaRPr>
          </a:p>
          <a:p>
            <a:r>
              <a:rPr lang="en-US" sz="1800">
                <a:cs typeface="Calibri" panose="020F0502020204030204"/>
              </a:rPr>
              <a:t>(p. 78)</a:t>
            </a:r>
          </a:p>
          <a:p>
            <a:pPr marL="0" indent="0">
              <a:buNone/>
            </a:pPr>
            <a:endParaRPr lang="en-US" sz="1800">
              <a:cs typeface="Calibri" panose="020F0502020204030204"/>
            </a:endParaRPr>
          </a:p>
          <a:p>
            <a:pPr marL="0" indent="0">
              <a:buNone/>
            </a:pPr>
            <a:endParaRPr lang="en-US" sz="1800">
              <a:cs typeface="Calibri" panose="020F0502020204030204"/>
            </a:endParaRPr>
          </a:p>
        </p:txBody>
      </p:sp>
      <p:sp>
        <p:nvSpPr>
          <p:cNvPr id="34" name="Freeform: Shape 33">
            <a:extLst>
              <a:ext uri="{FF2B5EF4-FFF2-40B4-BE49-F238E27FC236}">
                <a16:creationId xmlns:a16="http://schemas.microsoft.com/office/drawing/2014/main"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67031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screenshot of a cell phone&#10;&#10;Description automatically generated">
            <a:extLst>
              <a:ext uri="{FF2B5EF4-FFF2-40B4-BE49-F238E27FC236}">
                <a16:creationId xmlns:a16="http://schemas.microsoft.com/office/drawing/2014/main" id="{13ABC3EB-8C7D-4F07-8B65-05A11E8C3C48}"/>
              </a:ext>
            </a:extLst>
          </p:cNvPr>
          <p:cNvPicPr>
            <a:picLocks noChangeAspect="1"/>
          </p:cNvPicPr>
          <p:nvPr/>
        </p:nvPicPr>
        <p:blipFill rotWithShape="1">
          <a:blip r:embed="rId2"/>
          <a:srcRect r="1985"/>
          <a:stretch/>
        </p:blipFill>
        <p:spPr>
          <a:xfrm>
            <a:off x="5101771" y="10"/>
            <a:ext cx="7094361" cy="6857989"/>
          </a:xfrm>
          <a:prstGeom prst="rect">
            <a:avLst/>
          </a:prstGeom>
        </p:spPr>
      </p:pic>
      <p:sp>
        <p:nvSpPr>
          <p:cNvPr id="8" name="Rectangle 10">
            <a:extLst>
              <a:ext uri="{FF2B5EF4-FFF2-40B4-BE49-F238E27FC236}">
                <a16:creationId xmlns:a16="http://schemas.microsoft.com/office/drawing/2014/main" id="{A34066D6-1B59-4642-A86D-39464CEE9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12">
            <a:extLst>
              <a:ext uri="{FF2B5EF4-FFF2-40B4-BE49-F238E27FC236}">
                <a16:creationId xmlns:a16="http://schemas.microsoft.com/office/drawing/2014/main" id="{18E928D9-3091-4385-B979-265D55AD02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D6E4DDD-D837-4E58-B556-6557C5F64B25}"/>
              </a:ext>
            </a:extLst>
          </p:cNvPr>
          <p:cNvSpPr txBox="1"/>
          <p:nvPr/>
        </p:nvSpPr>
        <p:spPr>
          <a:xfrm>
            <a:off x="643467" y="795509"/>
            <a:ext cx="4092525" cy="279860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4700">
                <a:solidFill>
                  <a:srgbClr val="FFFFFF"/>
                </a:solidFill>
                <a:latin typeface="+mj-lt"/>
                <a:ea typeface="+mj-ea"/>
                <a:cs typeface="+mj-cs"/>
              </a:rPr>
              <a:t>Adapted from Martin-Denham, 2020a</a:t>
            </a:r>
          </a:p>
        </p:txBody>
      </p:sp>
      <p:sp>
        <p:nvSpPr>
          <p:cNvPr id="10" name="Oval 14">
            <a:extLst>
              <a:ext uri="{FF2B5EF4-FFF2-40B4-BE49-F238E27FC236}">
                <a16:creationId xmlns:a16="http://schemas.microsoft.com/office/drawing/2014/main" id="{7D602432-D774-4CF5-94E8-7D52D0105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BF9EBB4-5078-47B2-AAA0-DF4A88D818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5196199-C2DC-4DCC-9190-9971342660F7}"/>
              </a:ext>
            </a:extLst>
          </p:cNvPr>
          <p:cNvSpPr txBox="1"/>
          <p:nvPr/>
        </p:nvSpPr>
        <p:spPr>
          <a:xfrm>
            <a:off x="4724400" y="3200400"/>
            <a:ext cx="2743200"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a:p>
          <a:p>
            <a:pPr>
              <a:spcAft>
                <a:spcPts val="600"/>
              </a:spcAft>
            </a:pPr>
            <a:endParaRPr lang="en-US"/>
          </a:p>
        </p:txBody>
      </p:sp>
    </p:spTree>
    <p:extLst>
      <p:ext uri="{BB962C8B-B14F-4D97-AF65-F5344CB8AC3E}">
        <p14:creationId xmlns:p14="http://schemas.microsoft.com/office/powerpoint/2010/main" val="351945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97C6C-26BD-4542-ADA3-6A45FD36D888}"/>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Guidance...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86CD42-B6A9-45A6-B3D0-D80DD1A216DB}"/>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a:cs typeface="Calibri"/>
                <a:hlinkClick r:id="rId2"/>
              </a:rPr>
              <a:t>This may be helpful</a:t>
            </a:r>
          </a:p>
          <a:p>
            <a:pPr marL="0" indent="0">
              <a:buNone/>
            </a:pPr>
            <a:r>
              <a:rPr lang="en-US">
                <a:ea typeface="+mn-lt"/>
                <a:cs typeface="+mn-lt"/>
              </a:rPr>
              <a:t>COVID-19 recovery: Engaging and re-engaging children and young people on Permanent School Exclusions or Managed Moves at all stages of transition</a:t>
            </a:r>
          </a:p>
          <a:p>
            <a:pPr marL="0" indent="0">
              <a:buNone/>
            </a:pPr>
            <a:r>
              <a:rPr lang="en-US">
                <a:cs typeface="Calibri"/>
              </a:rPr>
              <a:t>Martin-Denham, Taylor and Walker, 2020</a:t>
            </a:r>
          </a:p>
        </p:txBody>
      </p:sp>
    </p:spTree>
    <p:extLst>
      <p:ext uri="{BB962C8B-B14F-4D97-AF65-F5344CB8AC3E}">
        <p14:creationId xmlns:p14="http://schemas.microsoft.com/office/powerpoint/2010/main" val="2859173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GB">
                <a:solidFill>
                  <a:srgbClr val="FFFFFF"/>
                </a:solidFill>
                <a:latin typeface="Calibri" panose="020F0502020204030204" pitchFamily="34" charset="0"/>
                <a:cs typeface="Calibri" panose="020F0502020204030204" pitchFamily="34" charset="0"/>
              </a:rPr>
              <a:t>References </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GB" sz="2000"/>
              <a:t>Martin-Denham, S. (2020) </a:t>
            </a:r>
            <a:r>
              <a:rPr lang="en-GB" sz="2000" i="1"/>
              <a:t>An investigation into the perceived enablers and barriers to mainstream schooling: The voices of children excluded from school, their caregivers and professionals. </a:t>
            </a:r>
            <a:r>
              <a:rPr lang="en-GB" sz="2000"/>
              <a:t>Sunderland: University of Sunderland. </a:t>
            </a:r>
            <a:r>
              <a:rPr lang="en-GB" sz="2000" u="sng">
                <a:hlinkClick r:id="rId2"/>
              </a:rPr>
              <a:t>https://sure.sunderland.ac.uk/id/eprint/11941/</a:t>
            </a:r>
            <a:r>
              <a:rPr lang="en-GB" sz="2000"/>
              <a:t> </a:t>
            </a:r>
            <a:endParaRPr lang="en-GB" sz="2000">
              <a:cs typeface="Calibri"/>
            </a:endParaRPr>
          </a:p>
          <a:p>
            <a:pPr marL="0" indent="0">
              <a:buNone/>
            </a:pPr>
            <a:endParaRPr lang="en-GB" sz="2000">
              <a:cs typeface="Calibri"/>
            </a:endParaRPr>
          </a:p>
          <a:p>
            <a:pPr marL="0" indent="0">
              <a:buNone/>
            </a:pPr>
            <a:r>
              <a:rPr lang="en-GB" sz="2000"/>
              <a:t>Martin-Denham, S. and Donaghue, J. (2020) </a:t>
            </a:r>
            <a:r>
              <a:rPr lang="en-GB" sz="2000" i="1"/>
              <a:t>A review of fixed-period and permanent exclusions in children with SEN designation in the City of Sunderland. </a:t>
            </a:r>
            <a:r>
              <a:rPr lang="en-GB" sz="2000"/>
              <a:t>London: University of Sunderland. </a:t>
            </a:r>
            <a:r>
              <a:rPr lang="en-GB" sz="2000">
                <a:hlinkClick r:id="rId3"/>
              </a:rPr>
              <a:t>http://sure.sunderland.ac.uk/id/eprint/11940</a:t>
            </a:r>
            <a:endParaRPr lang="en-GB" sz="2000"/>
          </a:p>
          <a:p>
            <a:pPr marL="0" indent="0">
              <a:buNone/>
            </a:pPr>
            <a:endParaRPr lang="en-GB" sz="2000">
              <a:cs typeface="Calibri" panose="020F0502020204030204"/>
            </a:endParaRPr>
          </a:p>
          <a:p>
            <a:pPr marL="0" indent="0">
              <a:buNone/>
            </a:pPr>
            <a:r>
              <a:rPr lang="en-GB" sz="2000">
                <a:cs typeface="Calibri" panose="020F0502020204030204"/>
              </a:rPr>
              <a:t>Martin-Denham, S., Taylor, C., and Walker, D. (2020) </a:t>
            </a:r>
            <a:r>
              <a:rPr lang="en-GB" sz="2000">
                <a:ea typeface="+mn-lt"/>
                <a:cs typeface="+mn-lt"/>
              </a:rPr>
              <a:t>COVID-19 recovery: Engaging and re-engaging children and young people on permanent school exclusions or managed moves at all stages of transition: Research and practice-informed guidance for alternative provision providers.  </a:t>
            </a:r>
            <a:endParaRPr lang="en-GB" sz="2000"/>
          </a:p>
          <a:p>
            <a:pPr marL="0" indent="0">
              <a:buNone/>
            </a:pPr>
            <a:endParaRPr lang="en-GB" sz="2000">
              <a:cs typeface="Calibri" panose="020F0502020204030204"/>
            </a:endParaRPr>
          </a:p>
        </p:txBody>
      </p:sp>
    </p:spTree>
    <p:extLst>
      <p:ext uri="{BB962C8B-B14F-4D97-AF65-F5344CB8AC3E}">
        <p14:creationId xmlns:p14="http://schemas.microsoft.com/office/powerpoint/2010/main" val="191788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7254" y="525439"/>
            <a:ext cx="3336545" cy="1657614"/>
          </a:xfrm>
        </p:spPr>
        <p:txBody>
          <a:bodyPr>
            <a:normAutofit/>
          </a:bodyPr>
          <a:lstStyle/>
          <a:p>
            <a:r>
              <a:rPr lang="en-GB" sz="4000" b="1"/>
              <a:t>The loan packs</a:t>
            </a:r>
          </a:p>
        </p:txBody>
      </p:sp>
      <p:pic>
        <p:nvPicPr>
          <p:cNvPr id="5" name="Picture 4"/>
          <p:cNvPicPr>
            <a:picLocks noChangeAspect="1"/>
          </p:cNvPicPr>
          <p:nvPr/>
        </p:nvPicPr>
        <p:blipFill>
          <a:blip r:embed="rId2"/>
          <a:stretch>
            <a:fillRect/>
          </a:stretch>
        </p:blipFill>
        <p:spPr>
          <a:xfrm>
            <a:off x="1046154" y="375320"/>
            <a:ext cx="2630873" cy="3848658"/>
          </a:xfrm>
          <a:prstGeom prst="rect">
            <a:avLst/>
          </a:prstGeom>
        </p:spPr>
      </p:pic>
      <p:cxnSp>
        <p:nvCxnSpPr>
          <p:cNvPr id="11" name="Straight Connector 13">
            <a:extLst>
              <a:ext uri="{FF2B5EF4-FFF2-40B4-BE49-F238E27FC236}">
                <a16:creationId xmlns:a16="http://schemas.microsoft.com/office/drawing/2014/main" id="{822A5670-0F7B-4199-AEAB-33FBA9CEA4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A close up of a logo&#10;&#10;Description automatically generated">
            <a:extLst>
              <a:ext uri="{FF2B5EF4-FFF2-40B4-BE49-F238E27FC236}">
                <a16:creationId xmlns:a16="http://schemas.microsoft.com/office/drawing/2014/main" id="{B41F4506-31F5-475F-A9AB-9967CD2D73C7}"/>
              </a:ext>
            </a:extLst>
          </p:cNvPr>
          <p:cNvPicPr>
            <a:picLocks noChangeAspect="1"/>
          </p:cNvPicPr>
          <p:nvPr/>
        </p:nvPicPr>
        <p:blipFill>
          <a:blip r:embed="rId3"/>
          <a:stretch>
            <a:fillRect/>
          </a:stretch>
        </p:blipFill>
        <p:spPr>
          <a:xfrm>
            <a:off x="5603934" y="375320"/>
            <a:ext cx="1233156" cy="1657612"/>
          </a:xfrm>
          <a:prstGeom prst="rect">
            <a:avLst/>
          </a:prstGeom>
        </p:spPr>
      </p:pic>
      <p:cxnSp>
        <p:nvCxnSpPr>
          <p:cNvPr id="12" name="Straight Connector 15">
            <a:extLst>
              <a:ext uri="{FF2B5EF4-FFF2-40B4-BE49-F238E27FC236}">
                <a16:creationId xmlns:a16="http://schemas.microsoft.com/office/drawing/2014/main" id="{8BB1744D-A7DF-4B65-B6E3-DCF12BB2D8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5583990" y="2424609"/>
            <a:ext cx="1265609" cy="1799367"/>
          </a:xfrm>
          <a:prstGeom prst="rect">
            <a:avLst/>
          </a:prstGeom>
        </p:spPr>
      </p:pic>
      <p:cxnSp>
        <p:nvCxnSpPr>
          <p:cNvPr id="13" name="Straight Connector 17">
            <a:extLst>
              <a:ext uri="{FF2B5EF4-FFF2-40B4-BE49-F238E27FC236}">
                <a16:creationId xmlns:a16="http://schemas.microsoft.com/office/drawing/2014/main" id="{882DD753-EA38-4E86-91FB-05041A44A28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stretch>
            <a:fillRect/>
          </a:stretch>
        </p:blipFill>
        <p:spPr>
          <a:xfrm>
            <a:off x="975804" y="4911833"/>
            <a:ext cx="1074662" cy="1448019"/>
          </a:xfrm>
          <a:prstGeom prst="rect">
            <a:avLst/>
          </a:prstGeom>
        </p:spPr>
      </p:pic>
      <p:pic>
        <p:nvPicPr>
          <p:cNvPr id="6" name="Picture 5"/>
          <p:cNvPicPr>
            <a:picLocks noChangeAspect="1"/>
          </p:cNvPicPr>
          <p:nvPr/>
        </p:nvPicPr>
        <p:blipFill>
          <a:blip r:embed="rId6"/>
          <a:stretch>
            <a:fillRect/>
          </a:stretch>
        </p:blipFill>
        <p:spPr>
          <a:xfrm>
            <a:off x="4788266" y="4911833"/>
            <a:ext cx="1113512" cy="1448024"/>
          </a:xfrm>
          <a:prstGeom prst="rect">
            <a:avLst/>
          </a:prstGeom>
        </p:spPr>
      </p:pic>
      <p:sp>
        <p:nvSpPr>
          <p:cNvPr id="3" name="Content Placeholder 2"/>
          <p:cNvSpPr>
            <a:spLocks noGrp="1"/>
          </p:cNvSpPr>
          <p:nvPr>
            <p:ph idx="1"/>
          </p:nvPr>
        </p:nvSpPr>
        <p:spPr>
          <a:xfrm>
            <a:off x="8017254" y="2274491"/>
            <a:ext cx="3336546" cy="3902472"/>
          </a:xfrm>
        </p:spPr>
        <p:txBody>
          <a:bodyPr vert="horz" lIns="91440" tIns="45720" rIns="91440" bIns="45720" rtlCol="0" anchor="t">
            <a:normAutofit/>
          </a:bodyPr>
          <a:lstStyle/>
          <a:p>
            <a:pPr marL="0" indent="0">
              <a:buNone/>
            </a:pPr>
            <a:r>
              <a:rPr lang="en-GB" sz="3200"/>
              <a:t>We are hoping for 20-25, they will be across the region…</a:t>
            </a:r>
          </a:p>
          <a:p>
            <a:pPr marL="0" indent="0">
              <a:buNone/>
            </a:pPr>
            <a:endParaRPr lang="en-GB" sz="3200" dirty="0">
              <a:cs typeface="Calibri"/>
            </a:endParaRPr>
          </a:p>
          <a:p>
            <a:pPr marL="0" indent="0">
              <a:buNone/>
            </a:pPr>
            <a:endParaRPr lang="en-GB" sz="3200" dirty="0">
              <a:cs typeface="Calibri"/>
            </a:endParaRPr>
          </a:p>
        </p:txBody>
      </p:sp>
      <p:cxnSp>
        <p:nvCxnSpPr>
          <p:cNvPr id="15" name="Straight Connector 19">
            <a:extLst>
              <a:ext uri="{FF2B5EF4-FFF2-40B4-BE49-F238E27FC236}">
                <a16:creationId xmlns:a16="http://schemas.microsoft.com/office/drawing/2014/main" id="{6DA63E78-7704-45EF-B5D3-EADDF5D826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43932" y="4098131"/>
            <a:ext cx="184731" cy="369332"/>
          </a:xfrm>
          <a:prstGeom prst="rect">
            <a:avLst/>
          </a:prstGeom>
          <a:noFill/>
        </p:spPr>
        <p:txBody>
          <a:bodyPr wrap="none" rtlCol="0" anchor="t">
            <a:spAutoFit/>
          </a:bodyPr>
          <a:lstStyle/>
          <a:p>
            <a:endParaRPr lang="en-GB" dirty="0">
              <a:hlinkClick r:id="rId7"/>
            </a:endParaRPr>
          </a:p>
        </p:txBody>
      </p:sp>
    </p:spTree>
    <p:extLst>
      <p:ext uri="{BB962C8B-B14F-4D97-AF65-F5344CB8AC3E}">
        <p14:creationId xmlns:p14="http://schemas.microsoft.com/office/powerpoint/2010/main" val="199541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685800" y="517525"/>
            <a:ext cx="109629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latin typeface="+mn-lt"/>
              </a:rPr>
              <a:t>Exclusion Research in Sunderland</a:t>
            </a:r>
            <a:endParaRPr>
              <a:latin typeface="+mn-lt"/>
            </a:endParaRPr>
          </a:p>
        </p:txBody>
      </p:sp>
      <p:sp>
        <p:nvSpPr>
          <p:cNvPr id="96" name="Google Shape;96;p14"/>
          <p:cNvSpPr txBox="1"/>
          <p:nvPr/>
        </p:nvSpPr>
        <p:spPr>
          <a:xfrm>
            <a:off x="314036" y="5122941"/>
            <a:ext cx="11141414" cy="1832041"/>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a:solidFill>
                  <a:schemeClr val="dk1"/>
                </a:solidFill>
                <a:latin typeface="Calibri"/>
                <a:ea typeface="Calibri"/>
                <a:cs typeface="Calibri"/>
                <a:sym typeface="Calibri"/>
              </a:rPr>
              <a:t>In total there were 174 participants interviewed.  In addition, there were three advisory groups, 12 children, five professionals from health/support services and five education professionals.</a:t>
            </a:r>
            <a:endParaRPr lang="en-GB" b="0" i="0" u="none" strike="noStrike" cap="none">
              <a:solidFill>
                <a:schemeClr val="dk1"/>
              </a:solidFill>
              <a:latin typeface="Calibri"/>
              <a:ea typeface="Calibri"/>
              <a:cs typeface="Calibri"/>
              <a:sym typeface="Calibri"/>
            </a:endParaRPr>
          </a:p>
          <a:p>
            <a:pPr lvl="0">
              <a:lnSpc>
                <a:spcPct val="150000"/>
              </a:lnSpc>
              <a:buClr>
                <a:schemeClr val="dk1"/>
              </a:buClr>
              <a:buSzPts val="1100"/>
            </a:pPr>
            <a:r>
              <a:rPr lang="en-GB"/>
              <a:t>This is the most substantial piece of primary research carried out to date on the enablers and barriers to mainstream schooling for those at risk of school exclusion in England. </a:t>
            </a:r>
            <a:endParaRPr b="0" i="0" u="none" strike="noStrike" cap="none">
              <a:solidFill>
                <a:srgbClr val="000000"/>
              </a:solidFill>
              <a:latin typeface="Calibri"/>
              <a:ea typeface="Calibri"/>
              <a:cs typeface="Calibri"/>
              <a:sym typeface="Calibri"/>
            </a:endParaRPr>
          </a:p>
        </p:txBody>
      </p:sp>
      <p:sp>
        <p:nvSpPr>
          <p:cNvPr id="97" name="Google Shape;97;p14"/>
          <p:cNvSpPr/>
          <p:nvPr/>
        </p:nvSpPr>
        <p:spPr>
          <a:xfrm>
            <a:off x="0" y="0"/>
            <a:ext cx="12192000" cy="359700"/>
          </a:xfrm>
          <a:prstGeom prst="rect">
            <a:avLst/>
          </a:prstGeom>
          <a:solidFill>
            <a:srgbClr val="011A44"/>
          </a:solidFill>
          <a:ln w="9525" cap="flat" cmpd="sng">
            <a:solidFill>
              <a:srgbClr val="011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457200" y="1738312"/>
            <a:ext cx="11277600" cy="3381375"/>
          </a:xfrm>
          <a:prstGeom prst="rect">
            <a:avLst/>
          </a:prstGeom>
        </p:spPr>
      </p:pic>
    </p:spTree>
    <p:extLst>
      <p:ext uri="{BB962C8B-B14F-4D97-AF65-F5344CB8AC3E}">
        <p14:creationId xmlns:p14="http://schemas.microsoft.com/office/powerpoint/2010/main" val="1989592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cs typeface="Calibri Light"/>
              </a:rPr>
              <a:t>Focus of today...</a:t>
            </a:r>
            <a:endParaRPr lang="en-GB" dirty="0">
              <a:cs typeface="Calibri Light"/>
            </a:endParaRP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t> </a:t>
            </a:r>
          </a:p>
          <a:p>
            <a:pPr marL="0" indent="0">
              <a:buNone/>
            </a:pPr>
            <a:r>
              <a:rPr lang="en-GB" dirty="0"/>
              <a:t>‘Enablers and Barriers to Mainstream Schooling: Learning from research on school exclusions with caregivers, children and professionals’</a:t>
            </a:r>
          </a:p>
          <a:p>
            <a:pPr marL="0" indent="0">
              <a:buNone/>
            </a:pPr>
            <a:r>
              <a:rPr lang="en-GB" sz="2400" dirty="0"/>
              <a:t>(sure.sunderland.ac.uk – Search by Author Martin-Denham: publication 8)</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DG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jxF8HbLUdbk1Cz1R7WOWUyNE0e7aScnByOM9q63w74a0XwnaSXck6l0T95dTkKFXvjsorpq+Wf2uvFWpT+LIfCSyvFptvAk0kY4EztyCfUAdvWuXL+HcHUxaqQglLe+rt6LZHpVs2xmIpKjUqNxX9fM9j1L4zeALSV4YdYN/IhwRaRF1z/vdP1qpa/G7wlcT+SkGpb8gKPJHzH25r41smkjmLI5APB9K+h/2XfBkmo3b+LNSgJsrditjvH+sk7v9B29/pX1OIy7D4em5ybOG0UtT6Jgu0fT1vZ1a1jKeYwmwpQdfm9K8e8e/HvR9Peaw8LQ/2pdLlRcniAN7d3x+A968c/aS+NFx4p1+58KeHrvy/D9lIY7iSNsG9kU88j/lmD0Hfqewrzfw7dZmZiuBnKr0ANa5ZlNOpH2lbXy/zPGzLFVKcGqenme4/BvWNV8SfGrTr/VruW7uWEzuzDG0CJsADoBnHAr6Q8U6LbeINCutKuuEmXAb+6w6H8DXz5+y3b/afGd1d7APJtnctjuSq4/U/lXpvxN+L2heC9Zi0Py2vdTdPMaNWwsQ7bj6n0rz+IlSdX2cl7vLa33mOU4xYPD/AFipKzUr389DjJPCniHR5G0/+zbmcKSEkiTcr89QR/Kun8HeAL6bUYdQ1xBBbxMJFgzlpGHIz6D2610/w48eaZ40tJGtkNvdwgGWBmBwD3B7itfxj4gsfDHh661i/cCOFDtXvI/ZR7k1+d4XhHL6Nb6y5OSWqT2+fc+6p8S4nMacY4dK89Lrd37djSiuYJLmW2jkVpYQvmKP4c8jP4VyXxRX/Q7KQnC+aVP4j/61c7+ztrN1r1j4h1O/ffdXGo+Y3sDGuAPYdK634l24n8NM5bb5MivmvrqFT2iUjL6o8BmSoSeqaT9Wv+CeYXcYU/w4AOcdxVK3RW3SIqluevGR2pjyNEM+aGJ5PuD39qjjkEFwpGWBHI7V1n2MINRsS3LqyoGGORk+vtTJ22IFY7tgzn+lDzQGUrKNq/wem6su+utzyw7SrKxxzyfrTSNqVNyaQ3VNSt9Pg+2TTLGoGcEZ3HsPrXsnwS8YDxp4JS8mULdW0rW065znHKn8VI/EGvlb4kTzfu+oUcEbuK9V/YwvJXk8RWjElCsEnJ6EFx/X9K5K1ZKqqRtxDktN5LLFfai016Xs1+P4HrOq/Cv4d6pqP2y88MWJuCdxEbPEGPqURgp/EV12n2dpp9lFZWFrDa20KhY4okCog9ABwKojSCNeOp/aWxj/AFePbH5Vq1w4GdaftHWpcjUmlqnzLpLTa/Y/NcViq1WMYTquaS2bdl5K4V5x8YfhLpPxCMN6bt9N1WBPLS5WPerpnO11yM+xBGM969Hor06VWdKXNB2ZxHz74T/ZstbXUluPEev/AG+1Rgfs1tCY/M9mckkD2A/EV3Px+1lPAfwJ1+70eOO0MFkLW0SIbRGXIQYx0wGJ/CvSa4741eDz48+GGueF43VLi7t/9HduAJVIZM+gJGD7E1pVxVWvJOo7g3c/NXw5K8zu8jsSPXvXYaTLtuIlXJLNg49K5gaTqXhnW7nRdbs57G+hco8EyFSDnGeeo44PQ16T8GvB+r+NPF9vY6Xbu0I/4+bnbmOBO5J9fQd6+oyytGFC8ntueZjqbmtFdn1Z+zDov2TwlPrUkPlvfOI4x/sJwT+LZ/75ryP9pX4ceJ0+JV74m0/T7zULDUlRlkgjLiBwoUqwHIzgYJ45r6s0LTLXRdHtNKsY9lvaxLFGPYDqferEVzbzSvFFPE8iffVXBK/UV8rjp/W6sqgpZdCWFjh5OzX59Tw39lnwfr+k/ate1mzmsIprfyIIZ0KyNlgSxHYfKMeuawf2i/Fq6t4mfQLecNaaZxIgP3piOfyGB+dfRGv38el6Hf6nL9y0tpJ2+iqT/Svz+TU7i41O4vLtjJNcyNLI3qzHJ/U14mMmqMFTXU/SfDTh6lGU6i/5d7est38l+Z9MfsxanDDcX2ksQrXEazRjPUrwf0I/I17R4gsf7R0W7swBukiITP8Ae7frXxz8PPEs2jeJbDUo2OLedWdR3U8MPxUkfjX2nG6yIsiMGVgCCO4rowNXmhbsLjLBTweYLEL7evzX9I+Z75TCzNKzJcRkrMC3VhniiO5+UqDkjGVJya9A+N/gq6u0PiLQ4HknVf8AS4Ih8zj++o7n1rwsX1xbzblDFx1U9Qe+a9iFpK59JlcqeZYdVIPXquz7f5HVXs6MoULkLkjnHNZ0lwY42BI54LE96yBrDOSZfl7LkVA+oOwCgDHUGrUT16eClHRoxPiFL5xiVcAL1Ga97/Y/8OTad4R1HX7iModTnVIM9448jcPYszD/AIDXn3w++GuoeO9ZiuLlJLfR4mzPcEY3j+6nqT69BX1Xptla6bp9vp9jAkFrbxrHFGo4VQMAV51WinXdQ8HjDPKVPArLKLvJ6y8kne3q3/WpYoooqz8uCiiigAoqK7t4bu1ltbiMSQyqUdT3B6ivENG07xB4b8MaTfaBpbm+hutTuLiG6aUiVED+Wp6nJVVVe3OauMebqB6r4p8F+EvFLxP4j8OaXqrxf6trq2WQr9CRWhoejaToditjo2m2un2y9IreIIv5CuR0Pxf4m1D4kT6DceGDaaTHGGW7klw7DykcOB3BZimO23OeoHe0S5krNgI43IVzjIxmuH8G+D9U0fxDJfXd5FJCAwXYTukz68cV3NFaUsROlCUI7S3OWvg6depCpPeOqMTx9Yz6n4G17TbYZnutOuIYx6s0bAfqa/Pw5V/mBBHBHcGv0erwf4s/s/Qa/q0+t+FbyDT7m4YvPaTKREznqykfdz3GMZ9K8bMMNOraUOh+kcDZ/hstqTo4p8sZap9L+Z8zWN48Mq7CcnHFffNlb3reErK3VjFdC0iVt3BDBRke1eRfCb9n+18Papb614ovotRu4GDw2sKnyUcdGYnlsemAPrXutZUMBKdCdOq2lJW0dn9/Rj42z/CZhWpQwj5lC7b6Nu2i+4p6NDdW9isd3Jvkye+cD0zWH4m8A+F/EExub3TUjuv+fiD5HP1I6/jXUUV6GDw6wlGFGDbUVa7d3p3Z8RTxValUdSnJxfloeQX3wF0Oe586HXNSiGfulY249B8orY8P/Brwhpkqy3S3WqOpyBdSDb+KqAD+Nej0V1c8u56NTiDMqkOSVZ2+78VqMt4YbeBILeJIokGFRFwAPYU+iioPHbb1YUUUUCCvl39pX9oDxBovjE/D34cwLJqqOsVzdCLzZPNbpFEn97kZPr0r6ir4B8YahN8Kv2wbjxJr1hLcWkWqPeABfmkglRl3pngkBiQPVccV04aClJ3V7DR0F7bftdaLYrrs91r88a/O9uk0M7KP9qJeT9BmvbP2T/it4u+JWnatB4p0eOGTSmSI38SGNZpDndGyHoyjBOPWvVPBXjLwx4z0tNS8M61aalbsAT5T/Oh9GU/Mp9iAa24ooot3lRJHubc21QMn1PvSqVeZOMo2YNnzj+2z8RvGPgFvCieFNXbThfC7a5Kxqxfy/J29fTe1eYaXr37Wmqabb6lp8OsXFpcxrLDKsdvh0IyCMnNdD/wUb/1ngf8A3NQ/9t6+h/g3qOnx/Cjwskl9aqw0qAEGZQR8g962UlCjGXKmPofMMd/+2B5i5sdaxkZ+S2/+Kr6s8XX2raf8JdU1BpWt9Wt9EklaRcZjnEJJI7ZDV0UN/YzSCOG8t5HPRUlUk/gDWB8Wf+SXeKf+wRdf+imrCVTnktEhXPAP2Rfj9c+IZo/A/jvUjNq0jE6bqExANyTz5Tnpv/unv064z9TV+YPw4+Huu+LvCPiTxF4dZ5L3w19lna2jB8ySN/NLOhH8SeWDjuCccgA/Yf7J/wAboviBoy+GvENwqeKLGL7zHH26If8ALQf7Y/iH4+uNsTQSblD5jaNn9rvxh4h8EfCiPWPDN+bG+fUoYDKEDHYVckc/7orT/Zd8T634v+Dmma54hvDeahLLMrzFQpYK5A4HtXHft6/8kPg/7DNv/wCgS1sfsWf8m/aP/wBd7j/0YazcV7C9uouh23xc+I3h34Z+Fm1zX5mLOTHaWsePNuZMfdUenqegH4A/I9/8cvjp8UNamsvAVjdWUAPyw6XbhmjHbzJm4BPvgelZXxs1DVfjH+0yvhazuCLaO+GlWXdYo1P7yXH4Mx+mK+4fAXhHQvBHhm18PeHrJLWzt1Azj55W7u5/iY9z/SrtChFNq7Y9j4u1LxJ+1T4CT+2dcbxCbSP5na5jiu4VHq/l52j3OK+gP2ZPjo3xUW60nVNJay1mxgE0ssCk28qZC5z/AAtk/dPXnHSvbmAZSrAEHqDWR4Y8LeHfDC3a+HtFstMW8nM9wLaIJ5jnucf5FZzrRnGzjr5CubFFQ3l1a2Vu9xeXEVvCgy0krhVA9yar6TrOkaujPpWqWV8qnDG3nWTB98Guewi9RRRQAVxHxa+FvhL4maSln4jsj9ohB+zXkJ2zQk+jdx7Hiu3r5s1v9qay8O/F/V/C+veHbiHQbOb7Ol3Gp+0q4+87I2AUJ6YwQOfm6VpSjOTvDdDR5J8Rf2e/iL8K5pPFfgnWbnUbS0y5uLEmK7hQc5ZB95e5xke1eyfsk/Ha9+IDzeE/FRibXbaDzre6Rdou4hgNkdA4yM44INdfrv7RHwitPDk+pReKrfUCYiY7SGGQzSkjhdpUbc/7WBXzV+xTpF/rvx4uvE1pZmDTrKK4mmIHyRmU/JGD68n8FrrfNUpSdRarqPpqdl/wUaOJvA5/2L//ANt653wj+yRqXiLwvpmvR+LrCFdQtY7gRtaMSgZQcE55610X/BRrmXwP/uX/AP7b16D8Mfj/APCPR/h34f0rUvFyQXlpp8MM8f2G5bY6qARkRkH8DTjKpGhHkDWxg/Bn9l++8A/EnSfFs/im0u0sGkYwxWxVn3RsuMk/7Ve6fFn/AJJd4p/7BF1/6KauMH7SHwXJAHjRMk4H/Evuv/jVdd8TriG7+EniO6t3EkM2i3EkbAfeUwsQfyrnm6kppzQtT5t/4Jyfe8cf7mn/APtxVH9qf4T6l8P/ABPH8WPh75lnbLcCe7jt1x9imz/rFA/5Zseo6An0NXv+Ccf3/HH+5p//ALcV9cX9pa39lNZXsEdxbToY5YpFyrqRggjuMVrVqunXb/rYbdmfGnxr+LmnfFT9mK3nby7bXbLWLZNRsw3Q+XLiRPVG/Q8Gvaf2LP8Ak37R/wDrvcf+jDXyv+098HLv4Y+JTfaZHJJ4X1KQmzkBJ8h+phf3HO0nqPcGvqj9iz/k37R/+u9x/wCjDVVlFUfd2uD2PmD4Qyx+Ev2wbaLWGVPK1y7tXZuAryrIifq6/nX6D18gftq/CDUhrDfE7wvayTRsqnVooB88LKOJwB2wPmPYjPri/wDBT9q/S10a30f4kR3UV5AoQarBH5izKO8ij5g3uAc+gpVoOtFTiD1PrCmXEscEEk8rbY41LsfQAZNeHeLf2qPhVpOmvNo9/eeILvB8u3trWSEE9tzyqoA9wCfaqn7OPxj8QfF8+I9J1jw8lnFHCzQXtqreSiv8oictnL85GOoB44rm9hNR5mtBWPE5F8YftRfFvUbKLVm0/wAL6axZFOTFBDuKowTo8j4JyelP+LHwT8T/AAJtrbx/4K8VXNxBazIlxKI/KliLNhdygkPGTgEH1FO/Zl8X2PwT+KviTwf4536dbzuLc3TqSInjY7GbAzsdSOR0498egfte/GnwXqXw1ufBvhfV7bW7/U3jEr2jb4oIlcOSWHBY4AAGSMknHGe5uaqKMV7pXU9x+CHjdfiH8NNJ8UGNIridDHdRr0SZThwPbPP412teT/sl+F7/AMJ/A/R7LUo3hurppL14n6xiU5AP4YP416xXn1ElNpbEMK8/8ffDb4b/ABRSRtZ0+zvru3Pkm8tJgtxCR/CXX0/utkDPSvQK+U/gB8UPAPgHVviFYeLfEUGlXNz4nnmhjeGRy6bVXd8ikdQaqnGTTlHdDRvj9lH4R2eqW8N1rWumSYkw2st/Epm2/eAxGCRyM49a9y8F+E/Dvg3Q49G8M6Vb6dZId2yMcs3dmY8sfck14H4k+IXgv4gftG/CyTwhrkOrLYG/FyUikTyy6R7fvqOu1unpXpX7SvjC68KfDWe30jL69rki6Xpcan5jLL8u4fQE89iRWk1Uk4xk9wdy18Tfhj4I+L1ppN3rctxdQ2QlNpNY3QVSJNu7nBB+4v5VwL/st/BuO+jsXn1dbqVDJHCdQUO6jqQNuSBmpP2WbjUvBer6/wDBbxHcCW80ZhfaZN0E9rLgtt/3XbP1dh/DWR+1LZ+JL740fDyHwffix14Q3UlnKx+VnQbtjezBSpzxzTjzqXIpaAa8/wCyt8IbSF7q4fWIYYhveSTUFVVA5JJK8CvY7yx0O78FS6XNcR/2LLYm2aUTAL5BTbnf06d68i1z4i2vxA/Zr8eG4tjpviDTdGu7bWNMk4e2mEbA8HnacEg/UdRUjAf8MV7cDH/CMjj/AIDSkpytzPrYNTe+Dvg/4WfDV9Qi8I69btJqZiEwn1OOUt5e7aFxj++1eqjpXz58JvgZ8LfE3wU8LX2o+E7VdQvtHtpp72BmjnMjRglwwPBzzV79nDV9c0Xxz4w+EWualcasnh1o59NvJzmQ20mCqMe5G4fkamcVK7Tu0B6F46uPh74q0PUPCfiTWNHlt7kGGaF7uNXjYdCMn5WU8g9iKs/Cnwdo3gTwTZ+HdAu7i70+EvJHNNIrs+9sk5UAEc18qeBrj4D2/iD4gJ8Vo9MbVG8Q3JtPPgleTycD7pQED5t3XvXqv7KtzfeHvgdrmu3TXD6DFdXd3okU8u+RbRAdqnGcZ24x65qp0nGNkwse365rmiaLAJNa1WxsI24BuZlTd+Z5ryXxL8A/g18QnbWdPt1tXlbdJcaJdKiOT6rhkH4AVznwV+GGl/E7RV+KPxShbxBqWuFprO0uHJt7O2JIRUQHHQA1F8RfCVr8C/FGhePPh/52n6NeajFYa1oyyE28iSnarop6MDj9KIx5ZcsZagamk/sm/CrTrkXd7NrmoRx5Zorm8VYiPfYqt/48K9U8Ial8PtJij8MeF9Q0C1SD5UsrOeMYPfgHlj3PJNeZ/HGTVPHnxb0D4PWWpXGm6PLZvqmuS27lJZoVYARA9gSRn/e9q19Z/Zv+FN3oH9n6d4eTSLxE/wBH1G0kZbiNwOH3Z5OefelJ8yXtJPUDd+LXwd8B/EkJc+JLCSK9hXauoWkginVB2JIIYf7wOO2K5P4Zfs6fCbQb+HxBYfaPETxtmCS8uUnhR1PUKihSR/tZp3wG8S65rHwv8VeHfEtyb3VfDE9zpc12eTcKsZKMfU7SM14p8DPFviHxF8O9K+DHgGYadqdzLdXGsaq5C/YrVpTkRDOWcgjp0yPci4xqWcebRD1Ps6w1HT9Q837BfW115L7JPJlV9jehx0NWq5n4a+B9A+H/AIXg8P8Ah+18qFPmmlbmS4kP3pHbuxrpq5Xa+hIV4D+y94ct5Lr4iSa3ocTu/imZoWu7UEsmxeVLDp16V79WNda6IbWCaO0kkaa7a1VAecgMc/T5TVRnZNdwPJ/iboMNp+0P8KbjSdHjggT+0ftEltbhVX5Itu4qMeuM+9YnjHQvFnxW+P8AM2ia1L4a07wRGq2d9Npq3SS3kgO8rHIQrYHG7nGB3r3afXrWO7vbUKXltYfMIDD5iACyj6Bl/wC+vY03+3AreXNaskoLhlDhgNqb+v0/KqVVqw7nz38TfB3xG8DeKPD/AMXL/wAZSeNLnSLmOzu4INEis5PsUjEOP3RO8ZboRxuJzXXfEuGe/wD2i/hVqdpbzy2YhunaZY22oGjONxxxnPevVB4gheIeVbyGUmNDGxClXct8remNuffIx1p+o65HaaVbX6w+cJ5BGqo2ecE9cf7OOlP2z0ugueK/tTfCvVNS03U/HHgLfBr0mny2er2sI41OzZNrAr0aRR07nA7ha1I7a4l/Y2W1jt5Xnbw0FWIISxO3pjrXp6eJIjqF3aPaSp9ljLuc5OBGkh4/7aAfWpX15IEd7y2MKx7TIVkDhVYEqcj6Y/EUvbOyT6Bc8E+GPxx07w38K/DnhqLwX4x1LW9P0uC0+zw6aQskqoFwHJ6ZHXBPtXY/s9eCfElnrXiT4keOLdLPxF4nlVvsKHP2O3XGyNj/AHsBfpjnkkD0mfXvKSbdZSbofLMg3jCB1LZPsMc1PPq211jgt/OkaRkX94FUgIGJz9DRKorPlVrhc+Y/hj448O+BdR8eaX4s8Ka1fS33iS5uYfJ0gzo8RVFAyeOSrcV2P7L3hXVJPDfjmXVdDutB8O+JL+STStKnBVreBw4YhDwuQy9OPl44Ar2U+IbYPbL5MoFysJjY9CZJNm36jr7gGrVxqttDrEGmMf3syls5GF9Ae/ODj6VUq107LcLnzx4G8ba38BdOfwJ4/wDDesXmh2cr/wBj63p0HnRyQk5WNxxhhn6+o7mbVNS139oPxRoVjpvh3VNG8A6Vepf3t/qEflSXzpykca56Z579QTjGD7jH4milWRY7OXzUEOY2YA5llMaj9M59DVqXWlj0hr9oCCkxhZN2cMH2nkdRn0o9qr81tQueV/HPw34q0jx1oXxa8D6adXv9Kgez1PS0OHu7Rjk7MclgfqeF4IBFZl3+0pYX9m2n+FfAvizUPE0i7ItOlsdgjk/6aMCflB9M/hXr9v4iWXUraxayljeZVPznBXKk9Pw/WnweIre5gVrSLzZHuDDGvmABvlLBs9gV5H5dalVFZKSvYLnn3wa8Cax4P+F2vSeIpFn8Sa81zqOpCM7lWV0OIx1zgYFeQ/C/4UatrPwI0TxR4bE2h+PtDvLqWwndPLM6ecx8iQHqp5xnpk9ia+obzW2tZZlksyVitVuCyyg5y23b+eeakbVzsu5ltcwW+8bvMG5mXqNvUf5Pemq8lfzC5zHwU8eXHjvwobnVNIutH1uyf7PqVnPCyBJh1KE9VPb06V3dQ2Mz3FqkzxGIsM7T1FTVlJpvRCCue0HUvDXiI3S6ZC1xHHJueV7GWOKRsldyO6hZOQwyhIroa8s1D4e+KJLTXLfS9bt9Gi1Bl8qCwuJ4kRsyFplIOYXO9MqnynYT1bIqKT3YHpptLUgg28RznPyjnPX881U0aTSdQ02K601IpLUl1RhGVGQSrcEA9QRXE6z4G8UXOk3ENl4quoby51P7TJP9tuF2whSFRADhcMclQAGHB7EaHg7wbqXhu8vprfVpJIrm2kAgknlkiS4aaRxIqMSqDa6qQoA+XpRyxtuBtW+u+F9Rj09Yb20uF1dpI7RQM/aDEGLgDH8IVuvTGK1zFawwLuSKOKH5lyAFTHf2715b4d+Ec+hXem3Vnq8ZbS/K+wxuh2226Epd7T1/ethz759adp/wz8RS6Jf2Wu+KLu+eaxuLeBTqNyyRySHhm+YbwP8AaBIBwPenGHRjPTLc2M91c+VGpmik2zN5ZHzFFPUjn5dnTPTHas7X9T0Hwzp0cmoQyJBcTrDHFbWMty8khyQBHErMfuk9OMVyt34E169tzFP4iu7dMl44rbUblBE32KGFQGDBmUSxvJg9d+SMk1pa74Z8QTWthPaa0NQv7XUIr0JqJVIV2xsrIhijDAEtn5tx96nlj3Eb+lXWi+IdMXUbFoby1nP3ihBLKSpVlYAhlIIIIBBBBFO1GfSI72z0u9EXn3zP9niMZO9kXc3IGBhR3xXDWHw91601mx1IeJrkbrma8v4ba4e3haeSUyMRGAwkUghMNg4XIOSapf8ACrNZe006G48U380tlagrM2o3JlF4bZo3lEm/cFMhVtmduBjHanywvuB6oYITjMSHG3Hy9MHI/Ko7pbOFHvLlYUWMb2lcAbQO+favPbXwH4mm1S6k1bxVeS2VxdQzPDBqFxESqLMGClWBj3GSLKqcfu8+1aHhnwbrel+EL7RbzxBPfz3VtCvnXE8s5EoiVZmzISwDsGOBwu7gCk4x7gb2oat4bg8PPrNxNA+mnZGZI4jKXJcKiBVBZmLsAFAJyQAM1d0i60+/0+CSzRkhZd8cU1u8EigHGTG4DLyO4Fcppfg7UrXwRqPh+7k0/UBNIptoLou8McY2kRsRhsjacSD5s4bGaxv+Fc+JRbh18TSi+fS5LJroXk4kizO0saK2SWCq3l+Y3z4UNyafLHuM9Oe3gd97wozZzkrz0I/kT+dZ+rT6JYfZ7fUFgiF4/kxAxEq7KrPgkDA4VsZx6DkgVx0vgLxE9gYY/GWrQE6aYNhvZJD9pyB5nm8HGwbfug5Yt94CrupeB7zUvhvbeGrrWbtb+GdLhb17gzyKyzeZt8xlBYYOzkZ28HNLlj3Ebuh654b17y00m6gvVls0uEKRna0DMwU5Ix1VuOvGcVorFp0lwzqts8soZGIwSwU4Ye+DwfSvOF+F9/ptw3/CO629hayatDdeTHNJF5NtHs2wJt6p8r5RuDv68cz2Hw71Kz1JLqO9TEd5q0ilb64RhHeSiVSOSA6kYx0/i+9mm4w6MD0iCGOCIRwoEQdFHSn1i+BtM1HRvClhpeq3pvry3jKyTmV5C/Jxl3O5jjGScZ9B0raqHuAUUUUgCiivFf2q/HV/4a8PWeh6VM0FzqpbzpUYh0iXGQpHTJ4z6Z9a3w1CWIqqnHqRUqKnFyZ68NW0pr37Eup2Rus7fJE678+m3OauV8HeH476NFvI0aT5gfvEH65r6k+DfjiTWIV0bVXH2pEBt5WbJlUDkH3H8q9bG5JOhS9pB3S3PCw/EFKpiVh5qzezv17f5HpF5c29naS3V1MkMEKF5JHOAqjkk147rfxpkmvJIfD+nRtAhwJ7gnLe+0dB9asftXa3daX8PbeztGKtf3ixyEf881UsR+YWvIPCVq39nxySZG8cEjqK8HVySOPO81r08QsPQdtNX1PZfCfxdFxfx2fiKzitVkYKtxETtU/7QPb3FesqQwDKQQeQR3r5VudJmuJRIW+TgY68V7l4O1a4i+Fs1w7MZ9OtpY1ZuSdi5U/lj8qpxa3OrIMdiMTUdCtq+jML4k/G7QPCOqSaTb2c+q3kJKzeW4SONv7pbnJ9R2rS+F3xZ0Dx1cPYwxS2Goqu8W8zA717lSOuPSvkTUbi41CZrmXc7O5LkH7xPJqz4N1K50jxlpOoWn7t4byIg+oLAEfkTxXnvEzU/I/oSrwJgPqLhC/tUviv19NrH3rSOyohd2CqBkknAApQcgEdDXlXxN8SSahO2k2MhFtC+JSp/wBa3p9B+tZZvmtLLKHtamreiXd/1ufjj0L3jD4veH9DdobKCfVplba3k8IP+BHr+ArlI/2gIlumSbw6/lhsDZP8xH5Vzg0mJmZgpAJwRjpVa60WHDbbdS3ODt9fWvjI8ZSnLXT0/wCCeZWjjm+aMkl6Hsvg/wCKfhXxHPHapdNZXcgGyK4wof2Vuh/Su5r5K1Xw/aldibVdmUrzjgdq9g+B/jS6v3m8K61N5l9apvtZWPzTRDqD6kZH4fSvpcoz2GNahJ6lYfF1Of2dda90eq0UUV9EekFFFRNHIbpJRMRGFIMeOCfWonJxSsr/ANb69hpXI9Sv7PTbU3V9OsEIZVLtnGWOAPzNfP37Y/hy7vG0PxBbQvLHCr20u0ZC5O4Z+vNe2eMfFnhvwtbwSeItQjtEuGKxK0TSFyOSQqgnA45xgcVavbfSvFPhxoWZLrT76EFXQ8FTyGHuOtd2Cqzw1eNaS930+/UxxVN1KDjD4vw8j5C8HxtLpaRyDoCoI67f/wBddDot1PpGsRT25KGFlkjI7EGtLxL4RvPCury2NwC0JcyQSJwsiHv7H2qu8PmL93LAfpX6DCcKtNNO6Z+LYz2sMTO6aknt2Z6z8XNFg8d/Deyv0yBC6XRxyQpUhx+Gf0ry7T7DyoliUYWMYUdgBXsHwSvvtnhGSxlGTbSldp7o3P8APdVPxT4DkiuZLzSAGgb5mh/iT12+or4CvRjQxE6b6M++q4V4+jTx0FdySv6o4CyTdEFPHPpXrvgTTEbwZLazAiO88wH12sNv+NcV4a8PNfawtscqv3nbHRe9evwxpDEkUahURQqgdgKxquy5T0clw0oS9q+mx8M+ItBuvD3iDUNFvlw9rOVBI688EeoK4NaPhHRv7Y8Y6DYQjLvdRknGcYYMSfyr3P8AaU8Ff2lo48VabCv2yyAW7A6yQ+v1U/p9K579mHw211rN14muF/d2qeRDxwZG+8fwH8xXnKlZ8p/QseJIVsnljb+8k01/etb8d/Q9r8aahJp3h+eSA4mk/dxkdie/5ZryKKGOSVXClsjH4d/wr0H4pzN5VpbjgHc3Xqe1cBvEMbN93Ofz9BX5Xxni5VsxdO+kEl9+r/ryPx+EVa7H3kVu0YEeAwxk+1ZrRyFmAxtzx7CrMUTkb3PDnIGKRshWY8A+tfJ3sxSXNqUrqBSr5wWBzjriuOvPED+HfiZ4b1BfkC3I8zHUq3BX8Qf1rtpXLk4yfevIPHlld6x8RNK0+2yXeZYwMdGLDk19Rwtd4y7eybPGzSyjG3f8tT7jFFMt4/Kgji3FtihcnvgdafX7EeoUY9O2a3Lqn2y7bzIVi+ztJmFcHO4L2b3p2m6pYak862VykxgfZIF/hNWwQc4IODg4rNmbR9BiluNkNr57lmCD5pG+neqpU42cUnd7fqRWqzvGTa5Vvf8ACxx/xi+Gcfj5tOuI9TawurHeqkpvR0YjII7H5Rz/AJHX+E9Fh8O+G7HRIJnmjtIhGJHABb1OB05NYl14ybefs9moXsZG5P4DpQni25G1ntYmU9dpIrtdDEypqD2Ry/2lQ25jc8R6HYa9YG0vo845jkH3oz6g14z4h8Kah4fvCtxHvtST5U6fdPsfQ/Wva9P1S3u1/wCebehPH51ZureG6t3t7iJZYnGGVhkEVpg8fWwb5XrHt/kcOZZRh8ySqLSS6/5nlHwcufsXiKewORFdwkoP9tef5bq9crzTUdAk8L+JLPUrcs9h56/N3jB4Kn8CcGvS6eaThVqKtDaS/FE5DSqYejLDVFrF/g/6ZAttbxXL3SxqkjrtdumRT1uIGbas0ZPpuFctrOoS3Vy6q5EKnCqO/uazwOeOK/HMw8SI0sTKnhqPPFO127X9NHofXU8u928nY7m6giurWW2nQPFKhjdT0ZSMEflWZ4P8P2Phjw/baPYZMUIJZ2HzSMerH/PpVLQdTkjmW2uHLRtwpPVT/hXSV9rked4fOcN7ejo1o090/wCtmYVVVoRdFv3Xr5O3/DnCfEbZJqUIY/LHFkj3ya5Fod/+s/H61ufEm6Y+IPs6gfLGoP4jNc6lwqIduT6nrX5RxDVU8yrP+8192gQaskF1C23cM5qnJC7kBuKsvIWf7xIz09TUtvbSzv5UMbO2eFUZJ/KvFS5naKCSTMryG3PH0JHBHpWj8H/Ab3fin/hLNUiPlWpItQ38b5+99B/Ouz8N+CpHIuNWARMgiEfeP1PYe1d5DHHDEsUSKiKMKqjAAr9I4UyDE0p/WMQuVPZdX69l5HDWw9OpKLlrYdRXGeOL7xLbatappKSeSQCNibg7Z6GuxiLmJTIAHwNwHY1+k1KLhCM7rUypYlVKk6aTXL+Poc14D8IweEYtREeo3F4LyfziZv4AM4HXk88nvxxXnGva1Lqvi2SSSRiiyFIlzwEB6CvYbG6bUdGS6+zyQNPET5cgwy5HQ14AN8HiFUb+FyM4755r3Mpi6lSrOp8SX9fkfNcR1/Z06Eafwt3/AC/zO8jtlk2llxjtnrV2O2GR8vPGOf1pIWHkB2xyo571atjlM7eCOKmUmbU6cSa3leFMbeD/ADrZ03UJA/7xi0R7HqtZkaLIMdPX3qe2Ty3388HnI4rjqKMlqejRcoNWZ0VxDDeWrwyqJIpFwQe4pYo/Lt1h3E7VC5PU4HWqVpdBThvunr7VojkZFedOLS5XsenBxl7y3OFkUq7AjnJoCfLmtDXbVoL92AOyT5gf5iqAbjHIr+ZcbgXgsXUoVVrFtf5P5n00J88VJDW4IrtrRzJawyN1ZFY/iK4qNGklVFyWYgD611erXUelaDc3TttS2ty2foOK++8OVOM8TVfwWX36/ocGYtJRPJ/EN2t94kv7oOhVZyi49Bx+dRWNnLqMhTT4ZLh84CqP1+lHw78F6hrm7UtSMtrYSsXCtw8mTkgeg969i0vTrLTLVbaxt0hjUYwo5P1PeujCcKV8yryxFeXLCTb83ft/n+Z5dGu5QTtY4rSPALNItxq11tA5MUXX6Fv8Pzrs9L0/T7CLZYwRoO5Xkn6nrXmPxi13VW1b+x7GaSC1iRWkKEgux7E+ntXEaD4j1TR9Uju7e5lG0jfFklX9QRX3+XZDgsvinRhr3er+/wDyPFxOfQo13TcXZPVnZ/tReItZ0HwjZx6Vc3Vot3MyTT25KsMAYXcOQDk/XFYH7J/ijxHq82raZql5dX9jbxJJFLO5cxOTjYGPOCMnH+zXttzZ6fr+ipFqVlDc2txGshhmUMORkfjWXt8P+C9Ka10nTYLZc7hBboAWPqx/qa9fE5phcFgZe3tFLq/636WPoKUZVbQgrtnSUV5bfeKdbvZcpdC2Q5wkIGPzPJrIXxXr0cssS6pLtR8Ddg9hXwtPjnA1qzp04Sa76f5nsw4fxEl8Sv8AM9prxnx5pUdj4wmMRG2UiYAfw56j86KK/S8nk1XaXY+B4jpxlhotraSOg0q1M6rE8hAAG7371rC1WPaq8BaKK1qyfNYWHhH2aYzznjkUBQcn1xV+znS5j+6QOtFFZVEuW5vSk+aw6UGKQYPyntWppEjNEY252dD7UUVy1dYHZR0qC63As1g7H70YLA/zrkj1oor8T8Q6cY42nJLVx1+9n0mAb5Ganhm3Wa8MzYxEMge5rc1Sxg1C2FvcgtDuDOnZ8c4PtRRX1nA1Cn/Y0dPicr+etvyRyY53qtM8W8bfGPVLa9mtfD9jb21vbsULzpudsccAHAH50fB/4zar4i8Z2/hXXbCB5bqFpYbm3G3aQM7WUnkYHUUUV95KEVHRH5pgM0xdXM+SdRtXat0+47X4q6J5kB1aJkH3UlU9T6EVwvhHwy2sa8kLTIqfekJ5JA9PeiiiLfJc9nHUacsdFNaOx7Nq93/ZmnosCDdjZHnooArg7uVpvMlnZnZuWOeTRRX4P4h4utPM1QlL3IpNLpd7s/ScohFUuZLU5/IWQjkqOgrnr6AzX87h8fPjH4CiivJyRtYi67H11B2bZ//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DG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jxF8HbLUdbk1Cz1R7WOWUyNE0e7aScnByOM9q63w74a0XwnaSXck6l0T95dTkKFXvjsorpq+Wf2uvFWpT+LIfCSyvFptvAk0kY4EztyCfUAdvWuXL+HcHUxaqQglLe+rt6LZHpVs2xmIpKjUqNxX9fM9j1L4zeALSV4YdYN/IhwRaRF1z/vdP1qpa/G7wlcT+SkGpb8gKPJHzH25r41smkjmLI5APB9K+h/2XfBkmo3b+LNSgJsrditjvH+sk7v9B29/pX1OIy7D4em5ybOG0UtT6Jgu0fT1vZ1a1jKeYwmwpQdfm9K8e8e/HvR9Peaw8LQ/2pdLlRcniAN7d3x+A968c/aS+NFx4p1+58KeHrvy/D9lIY7iSNsG9kU88j/lmD0Hfqewrzfw7dZmZiuBnKr0ANa5ZlNOpH2lbXy/zPGzLFVKcGqenme4/BvWNV8SfGrTr/VruW7uWEzuzDG0CJsADoBnHAr6Q8U6LbeINCutKuuEmXAb+6w6H8DXz5+y3b/afGd1d7APJtnctjuSq4/U/lXpvxN+L2heC9Zi0Py2vdTdPMaNWwsQ7bj6n0rz+IlSdX2cl7vLa33mOU4xYPD/AFipKzUr389DjJPCniHR5G0/+zbmcKSEkiTcr89QR/Kun8HeAL6bUYdQ1xBBbxMJFgzlpGHIz6D2610/w48eaZ40tJGtkNvdwgGWBmBwD3B7itfxj4gsfDHh661i/cCOFDtXvI/ZR7k1+d4XhHL6Nb6y5OSWqT2+fc+6p8S4nMacY4dK89Lrd37djSiuYJLmW2jkVpYQvmKP4c8jP4VyXxRX/Q7KQnC+aVP4j/61c7+ztrN1r1j4h1O/ffdXGo+Y3sDGuAPYdK634l24n8NM5bb5MivmvrqFT2iUjL6o8BmSoSeqaT9Wv+CeYXcYU/w4AOcdxVK3RW3SIqluevGR2pjyNEM+aGJ5PuD39qjjkEFwpGWBHI7V1n2MINRsS3LqyoGGORk+vtTJ22IFY7tgzn+lDzQGUrKNq/wem6su+utzyw7SrKxxzyfrTSNqVNyaQ3VNSt9Pg+2TTLGoGcEZ3HsPrXsnwS8YDxp4JS8mULdW0rW065znHKn8VI/EGvlb4kTzfu+oUcEbuK9V/YwvJXk8RWjElCsEnJ6EFx/X9K5K1ZKqqRtxDktN5LLFfai016Xs1+P4HrOq/Cv4d6pqP2y88MWJuCdxEbPEGPqURgp/EV12n2dpp9lFZWFrDa20KhY4okCog9ABwKojSCNeOp/aWxj/AFePbH5Vq1w4GdaftHWpcjUmlqnzLpLTa/Y/NcViq1WMYTquaS2bdl5K4V5x8YfhLpPxCMN6bt9N1WBPLS5WPerpnO11yM+xBGM969Hor06VWdKXNB2ZxHz74T/ZstbXUluPEev/AG+1Rgfs1tCY/M9mckkD2A/EV3Px+1lPAfwJ1+70eOO0MFkLW0SIbRGXIQYx0wGJ/CvSa4741eDz48+GGueF43VLi7t/9HduAJVIZM+gJGD7E1pVxVWvJOo7g3c/NXw5K8zu8jsSPXvXYaTLtuIlXJLNg49K5gaTqXhnW7nRdbs57G+hco8EyFSDnGeeo44PQ16T8GvB+r+NPF9vY6Xbu0I/4+bnbmOBO5J9fQd6+oyytGFC8ntueZjqbmtFdn1Z+zDov2TwlPrUkPlvfOI4x/sJwT+LZ/75ryP9pX4ceJ0+JV74m0/T7zULDUlRlkgjLiBwoUqwHIzgYJ45r6s0LTLXRdHtNKsY9lvaxLFGPYDqferEVzbzSvFFPE8iffVXBK/UV8rjp/W6sqgpZdCWFjh5OzX59Tw39lnwfr+k/ate1mzmsIprfyIIZ0KyNlgSxHYfKMeuawf2i/Fq6t4mfQLecNaaZxIgP3piOfyGB+dfRGv38el6Hf6nL9y0tpJ2+iqT/Svz+TU7i41O4vLtjJNcyNLI3qzHJ/U14mMmqMFTXU/SfDTh6lGU6i/5d7est38l+Z9MfsxanDDcX2ksQrXEazRjPUrwf0I/I17R4gsf7R0W7swBukiITP8Ae7frXxz8PPEs2jeJbDUo2OLedWdR3U8MPxUkfjX2nG6yIsiMGVgCCO4rowNXmhbsLjLBTweYLEL7evzX9I+Z75TCzNKzJcRkrMC3VhniiO5+UqDkjGVJya9A+N/gq6u0PiLQ4HknVf8AS4Ih8zj++o7n1rwsX1xbzblDFx1U9Qe+a9iFpK59JlcqeZYdVIPXquz7f5HVXs6MoULkLkjnHNZ0lwY42BI54LE96yBrDOSZfl7LkVA+oOwCgDHUGrUT16eClHRoxPiFL5xiVcAL1Ga97/Y/8OTad4R1HX7iModTnVIM9448jcPYszD/AIDXn3w++GuoeO9ZiuLlJLfR4mzPcEY3j+6nqT69BX1Xptla6bp9vp9jAkFrbxrHFGo4VQMAV51WinXdQ8HjDPKVPArLKLvJ6y8kne3q3/WpYoooqz8uCiiigAoqK7t4bu1ltbiMSQyqUdT3B6ivENG07xB4b8MaTfaBpbm+hutTuLiG6aUiVED+Wp6nJVVVe3OauMebqB6r4p8F+EvFLxP4j8OaXqrxf6trq2WQr9CRWhoejaToditjo2m2un2y9IreIIv5CuR0Pxf4m1D4kT6DceGDaaTHGGW7klw7DykcOB3BZimO23OeoHe0S5krNgI43IVzjIxmuH8G+D9U0fxDJfXd5FJCAwXYTukz68cV3NFaUsROlCUI7S3OWvg6depCpPeOqMTx9Yz6n4G17TbYZnutOuIYx6s0bAfqa/Pw5V/mBBHBHcGv0erwf4s/s/Qa/q0+t+FbyDT7m4YvPaTKREznqykfdz3GMZ9K8bMMNOraUOh+kcDZ/hstqTo4p8sZap9L+Z8zWN48Mq7CcnHFffNlb3reErK3VjFdC0iVt3BDBRke1eRfCb9n+18Papb614ovotRu4GDw2sKnyUcdGYnlsemAPrXutZUMBKdCdOq2lJW0dn9/Rj42z/CZhWpQwj5lC7b6Nu2i+4p6NDdW9isd3Jvkye+cD0zWH4m8A+F/EExub3TUjuv+fiD5HP1I6/jXUUV6GDw6wlGFGDbUVa7d3p3Z8RTxValUdSnJxfloeQX3wF0Oe586HXNSiGfulY249B8orY8P/Brwhpkqy3S3WqOpyBdSDb+KqAD+Nej0V1c8u56NTiDMqkOSVZ2+78VqMt4YbeBILeJIokGFRFwAPYU+iioPHbb1YUUUUCCvl39pX9oDxBovjE/D34cwLJqqOsVzdCLzZPNbpFEn97kZPr0r6ir4B8YahN8Kv2wbjxJr1hLcWkWqPeABfmkglRl3pngkBiQPVccV04aClJ3V7DR0F7bftdaLYrrs91r88a/O9uk0M7KP9qJeT9BmvbP2T/it4u+JWnatB4p0eOGTSmSI38SGNZpDndGyHoyjBOPWvVPBXjLwx4z0tNS8M61aalbsAT5T/Oh9GU/Mp9iAa24ooot3lRJHubc21QMn1PvSqVeZOMo2YNnzj+2z8RvGPgFvCieFNXbThfC7a5Kxqxfy/J29fTe1eYaXr37Wmqabb6lp8OsXFpcxrLDKsdvh0IyCMnNdD/wUb/1ngf8A3NQ/9t6+h/g3qOnx/Cjwskl9aqw0qAEGZQR8g962UlCjGXKmPofMMd/+2B5i5sdaxkZ+S2/+Kr6s8XX2raf8JdU1BpWt9Wt9EklaRcZjnEJJI7ZDV0UN/YzSCOG8t5HPRUlUk/gDWB8Wf+SXeKf+wRdf+imrCVTnktEhXPAP2Rfj9c+IZo/A/jvUjNq0jE6bqExANyTz5Tnpv/unv064z9TV+YPw4+Huu+LvCPiTxF4dZ5L3w19lna2jB8ySN/NLOhH8SeWDjuCccgA/Yf7J/wAboviBoy+GvENwqeKLGL7zHH26If8ALQf7Y/iH4+uNsTQSblD5jaNn9rvxh4h8EfCiPWPDN+bG+fUoYDKEDHYVckc/7orT/Zd8T634v+Dmma54hvDeahLLMrzFQpYK5A4HtXHft6/8kPg/7DNv/wCgS1sfsWf8m/aP/wBd7j/0YazcV7C9uouh23xc+I3h34Z+Fm1zX5mLOTHaWsePNuZMfdUenqegH4A/I9/8cvjp8UNamsvAVjdWUAPyw6XbhmjHbzJm4BPvgelZXxs1DVfjH+0yvhazuCLaO+GlWXdYo1P7yXH4Mx+mK+4fAXhHQvBHhm18PeHrJLWzt1Azj55W7u5/iY9z/SrtChFNq7Y9j4u1LxJ+1T4CT+2dcbxCbSP5na5jiu4VHq/l52j3OK+gP2ZPjo3xUW60nVNJay1mxgE0ssCk28qZC5z/AAtk/dPXnHSvbmAZSrAEHqDWR4Y8LeHfDC3a+HtFstMW8nM9wLaIJ5jnucf5FZzrRnGzjr5CubFFQ3l1a2Vu9xeXEVvCgy0krhVA9yar6TrOkaujPpWqWV8qnDG3nWTB98Guewi9RRRQAVxHxa+FvhL4maSln4jsj9ohB+zXkJ2zQk+jdx7Hiu3r5s1v9qay8O/F/V/C+veHbiHQbOb7Ol3Gp+0q4+87I2AUJ6YwQOfm6VpSjOTvDdDR5J8Rf2e/iL8K5pPFfgnWbnUbS0y5uLEmK7hQc5ZB95e5xke1eyfsk/Ha9+IDzeE/FRibXbaDzre6Rdou4hgNkdA4yM44INdfrv7RHwitPDk+pReKrfUCYiY7SGGQzSkjhdpUbc/7WBXzV+xTpF/rvx4uvE1pZmDTrKK4mmIHyRmU/JGD68n8FrrfNUpSdRarqPpqdl/wUaOJvA5/2L//ANt653wj+yRqXiLwvpmvR+LrCFdQtY7gRtaMSgZQcE55610X/BRrmXwP/uX/AP7b16D8Mfj/APCPR/h34f0rUvFyQXlpp8MM8f2G5bY6qARkRkH8DTjKpGhHkDWxg/Bn9l++8A/EnSfFs/im0u0sGkYwxWxVn3RsuMk/7Ve6fFn/AJJd4p/7BF1/6KauMH7SHwXJAHjRMk4H/Evuv/jVdd8TriG7+EniO6t3EkM2i3EkbAfeUwsQfyrnm6kppzQtT5t/4Jyfe8cf7mn/APtxVH9qf4T6l8P/ABPH8WPh75lnbLcCe7jt1x9imz/rFA/5Zseo6An0NXv+Ccf3/HH+5p//ALcV9cX9pa39lNZXsEdxbToY5YpFyrqRggjuMVrVqunXb/rYbdmfGnxr+LmnfFT9mK3nby7bXbLWLZNRsw3Q+XLiRPVG/Q8Gvaf2LP8Ak37R/wDrvcf+jDXyv+098HLv4Y+JTfaZHJJ4X1KQmzkBJ8h+phf3HO0nqPcGvqj9iz/k37R/+u9x/wCjDVVlFUfd2uD2PmD4Qyx+Ev2wbaLWGVPK1y7tXZuAryrIifq6/nX6D18gftq/CDUhrDfE7wvayTRsqnVooB88LKOJwB2wPmPYjPri/wDBT9q/S10a30f4kR3UV5AoQarBH5izKO8ij5g3uAc+gpVoOtFTiD1PrCmXEscEEk8rbY41LsfQAZNeHeLf2qPhVpOmvNo9/eeILvB8u3trWSEE9tzyqoA9wCfaqn7OPxj8QfF8+I9J1jw8lnFHCzQXtqreSiv8oictnL85GOoB44rm9hNR5mtBWPE5F8YftRfFvUbKLVm0/wAL6axZFOTFBDuKowTo8j4JyelP+LHwT8T/AAJtrbx/4K8VXNxBazIlxKI/KliLNhdygkPGTgEH1FO/Zl8X2PwT+KviTwf4536dbzuLc3TqSInjY7GbAzsdSOR0498egfte/GnwXqXw1ufBvhfV7bW7/U3jEr2jb4oIlcOSWHBY4AAGSMknHGe5uaqKMV7pXU9x+CHjdfiH8NNJ8UGNIridDHdRr0SZThwPbPP412teT/sl+F7/AMJ/A/R7LUo3hurppL14n6xiU5AP4YP416xXn1ElNpbEMK8/8ffDb4b/ABRSRtZ0+zvru3Pkm8tJgtxCR/CXX0/utkDPSvQK+U/gB8UPAPgHVviFYeLfEUGlXNz4nnmhjeGRy6bVXd8ikdQaqnGTTlHdDRvj9lH4R2eqW8N1rWumSYkw2st/Epm2/eAxGCRyM49a9y8F+E/Dvg3Q49G8M6Vb6dZId2yMcs3dmY8sfck14H4k+IXgv4gftG/CyTwhrkOrLYG/FyUikTyy6R7fvqOu1unpXpX7SvjC68KfDWe30jL69rki6Xpcan5jLL8u4fQE89iRWk1Uk4xk9wdy18Tfhj4I+L1ppN3rctxdQ2QlNpNY3QVSJNu7nBB+4v5VwL/st/BuO+jsXn1dbqVDJHCdQUO6jqQNuSBmpP2WbjUvBer6/wDBbxHcCW80ZhfaZN0E9rLgtt/3XbP1dh/DWR+1LZ+JL740fDyHwffix14Q3UlnKx+VnQbtjezBSpzxzTjzqXIpaAa8/wCyt8IbSF7q4fWIYYhveSTUFVVA5JJK8CvY7yx0O78FS6XNcR/2LLYm2aUTAL5BTbnf06d68i1z4i2vxA/Zr8eG4tjpviDTdGu7bWNMk4e2mEbA8HnacEg/UdRUjAf8MV7cDH/CMjj/AIDSkpytzPrYNTe+Dvg/4WfDV9Qi8I69btJqZiEwn1OOUt5e7aFxj++1eqjpXz58JvgZ8LfE3wU8LX2o+E7VdQvtHtpp72BmjnMjRglwwPBzzV79nDV9c0Xxz4w+EWualcasnh1o59NvJzmQ20mCqMe5G4fkamcVK7Tu0B6F46uPh74q0PUPCfiTWNHlt7kGGaF7uNXjYdCMn5WU8g9iKs/Cnwdo3gTwTZ+HdAu7i70+EvJHNNIrs+9sk5UAEc18qeBrj4D2/iD4gJ8Vo9MbVG8Q3JtPPgleTycD7pQED5t3XvXqv7KtzfeHvgdrmu3TXD6DFdXd3okU8u+RbRAdqnGcZ24x65qp0nGNkwse365rmiaLAJNa1WxsI24BuZlTd+Z5ryXxL8A/g18QnbWdPt1tXlbdJcaJdKiOT6rhkH4AVznwV+GGl/E7RV+KPxShbxBqWuFprO0uHJt7O2JIRUQHHQA1F8RfCVr8C/FGhePPh/52n6NeajFYa1oyyE28iSnarop6MDj9KIx5ZcsZagamk/sm/CrTrkXd7NrmoRx5Zorm8VYiPfYqt/48K9U8Ial8PtJij8MeF9Q0C1SD5UsrOeMYPfgHlj3PJNeZ/HGTVPHnxb0D4PWWpXGm6PLZvqmuS27lJZoVYARA9gSRn/e9q19Z/Zv+FN3oH9n6d4eTSLxE/wBH1G0kZbiNwOH3Z5OefelJ8yXtJPUDd+LXwd8B/EkJc+JLCSK9hXauoWkginVB2JIIYf7wOO2K5P4Zfs6fCbQb+HxBYfaPETxtmCS8uUnhR1PUKihSR/tZp3wG8S65rHwv8VeHfEtyb3VfDE9zpc12eTcKsZKMfU7SM14p8DPFviHxF8O9K+DHgGYadqdzLdXGsaq5C/YrVpTkRDOWcgjp0yPci4xqWcebRD1Ps6w1HT9Q837BfW115L7JPJlV9jehx0NWq5n4a+B9A+H/AIXg8P8Ah+18qFPmmlbmS4kP3pHbuxrpq5Xa+hIV4D+y94ct5Lr4iSa3ocTu/imZoWu7UEsmxeVLDp16V79WNda6IbWCaO0kkaa7a1VAecgMc/T5TVRnZNdwPJ/iboMNp+0P8KbjSdHjggT+0ftEltbhVX5Itu4qMeuM+9YnjHQvFnxW+P8AM2ia1L4a07wRGq2d9Npq3SS3kgO8rHIQrYHG7nGB3r3afXrWO7vbUKXltYfMIDD5iACyj6Bl/wC+vY03+3AreXNaskoLhlDhgNqb+v0/KqVVqw7nz38TfB3xG8DeKPD/AMXL/wAZSeNLnSLmOzu4INEis5PsUjEOP3RO8ZboRxuJzXXfEuGe/wD2i/hVqdpbzy2YhunaZY22oGjONxxxnPevVB4gheIeVbyGUmNDGxClXct8remNuffIx1p+o65HaaVbX6w+cJ5BGqo2ecE9cf7OOlP2z0ugueK/tTfCvVNS03U/HHgLfBr0mny2er2sI41OzZNrAr0aRR07nA7ha1I7a4l/Y2W1jt5Xnbw0FWIISxO3pjrXp6eJIjqF3aPaSp9ljLuc5OBGkh4/7aAfWpX15IEd7y2MKx7TIVkDhVYEqcj6Y/EUvbOyT6Bc8E+GPxx07w38K/DnhqLwX4x1LW9P0uC0+zw6aQskqoFwHJ6ZHXBPtXY/s9eCfElnrXiT4keOLdLPxF4nlVvsKHP2O3XGyNj/AHsBfpjnkkD0mfXvKSbdZSbofLMg3jCB1LZPsMc1PPq211jgt/OkaRkX94FUgIGJz9DRKorPlVrhc+Y/hj448O+BdR8eaX4s8Ka1fS33iS5uYfJ0gzo8RVFAyeOSrcV2P7L3hXVJPDfjmXVdDutB8O+JL+STStKnBVreBw4YhDwuQy9OPl44Ar2U+IbYPbL5MoFysJjY9CZJNm36jr7gGrVxqttDrEGmMf3syls5GF9Ae/ODj6VUq107LcLnzx4G8ba38BdOfwJ4/wDDesXmh2cr/wBj63p0HnRyQk5WNxxhhn6+o7mbVNS139oPxRoVjpvh3VNG8A6Vepf3t/qEflSXzpykca56Z579QTjGD7jH4milWRY7OXzUEOY2YA5llMaj9M59DVqXWlj0hr9oCCkxhZN2cMH2nkdRn0o9qr81tQueV/HPw34q0jx1oXxa8D6adXv9Kgez1PS0OHu7Rjk7MclgfqeF4IBFZl3+0pYX9m2n+FfAvizUPE0i7ItOlsdgjk/6aMCflB9M/hXr9v4iWXUraxayljeZVPznBXKk9Pw/WnweIre5gVrSLzZHuDDGvmABvlLBs9gV5H5dalVFZKSvYLnn3wa8Cax4P+F2vSeIpFn8Sa81zqOpCM7lWV0OIx1zgYFeQ/C/4UatrPwI0TxR4bE2h+PtDvLqWwndPLM6ecx8iQHqp5xnpk9ia+obzW2tZZlksyVitVuCyyg5y23b+eeakbVzsu5ltcwW+8bvMG5mXqNvUf5Pemq8lfzC5zHwU8eXHjvwobnVNIutH1uyf7PqVnPCyBJh1KE9VPb06V3dQ2Mz3FqkzxGIsM7T1FTVlJpvRCCue0HUvDXiI3S6ZC1xHHJueV7GWOKRsldyO6hZOQwyhIroa8s1D4e+KJLTXLfS9bt9Gi1Bl8qCwuJ4kRsyFplIOYXO9MqnynYT1bIqKT3YHpptLUgg28RznPyjnPX881U0aTSdQ02K601IpLUl1RhGVGQSrcEA9QRXE6z4G8UXOk3ENl4quoby51P7TJP9tuF2whSFRADhcMclQAGHB7EaHg7wbqXhu8vprfVpJIrm2kAgknlkiS4aaRxIqMSqDa6qQoA+XpRyxtuBtW+u+F9Rj09Yb20uF1dpI7RQM/aDEGLgDH8IVuvTGK1zFawwLuSKOKH5lyAFTHf2715b4d+Ec+hXem3Vnq8ZbS/K+wxuh2226Epd7T1/ethz759adp/wz8RS6Jf2Wu+KLu+eaxuLeBTqNyyRySHhm+YbwP8AaBIBwPenGHRjPTLc2M91c+VGpmik2zN5ZHzFFPUjn5dnTPTHas7X9T0Hwzp0cmoQyJBcTrDHFbWMty8khyQBHErMfuk9OMVyt34E169tzFP4iu7dMl44rbUblBE32KGFQGDBmUSxvJg9d+SMk1pa74Z8QTWthPaa0NQv7XUIr0JqJVIV2xsrIhijDAEtn5tx96nlj3Eb+lXWi+IdMXUbFoby1nP3ihBLKSpVlYAhlIIIIBBBBFO1GfSI72z0u9EXn3zP9niMZO9kXc3IGBhR3xXDWHw91601mx1IeJrkbrma8v4ba4e3haeSUyMRGAwkUghMNg4XIOSapf8ACrNZe006G48U380tlagrM2o3JlF4bZo3lEm/cFMhVtmduBjHanywvuB6oYITjMSHG3Hy9MHI/Ko7pbOFHvLlYUWMb2lcAbQO+favPbXwH4mm1S6k1bxVeS2VxdQzPDBqFxESqLMGClWBj3GSLKqcfu8+1aHhnwbrel+EL7RbzxBPfz3VtCvnXE8s5EoiVZmzISwDsGOBwu7gCk4x7gb2oat4bg8PPrNxNA+mnZGZI4jKXJcKiBVBZmLsAFAJyQAM1d0i60+/0+CSzRkhZd8cU1u8EigHGTG4DLyO4Fcppfg7UrXwRqPh+7k0/UBNIptoLou8McY2kRsRhsjacSD5s4bGaxv+Fc+JRbh18TSi+fS5LJroXk4kizO0saK2SWCq3l+Y3z4UNyafLHuM9Oe3gd97wozZzkrz0I/kT+dZ+rT6JYfZ7fUFgiF4/kxAxEq7KrPgkDA4VsZx6DkgVx0vgLxE9gYY/GWrQE6aYNhvZJD9pyB5nm8HGwbfug5Yt94CrupeB7zUvhvbeGrrWbtb+GdLhb17gzyKyzeZt8xlBYYOzkZ28HNLlj3Ebuh654b17y00m6gvVls0uEKRna0DMwU5Ix1VuOvGcVorFp0lwzqts8soZGIwSwU4Ye+DwfSvOF+F9/ptw3/CO629hayatDdeTHNJF5NtHs2wJt6p8r5RuDv68cz2Hw71Kz1JLqO9TEd5q0ilb64RhHeSiVSOSA6kYx0/i+9mm4w6MD0iCGOCIRwoEQdFHSn1i+BtM1HRvClhpeq3pvry3jKyTmV5C/Jxl3O5jjGScZ9B0raqHuAUUUUgCiivFf2q/HV/4a8PWeh6VM0FzqpbzpUYh0iXGQpHTJ4z6Z9a3w1CWIqqnHqRUqKnFyZ68NW0pr37Eup2Rus7fJE678+m3OauV8HeH476NFvI0aT5gfvEH65r6k+DfjiTWIV0bVXH2pEBt5WbJlUDkH3H8q9bG5JOhS9pB3S3PCw/EFKpiVh5qzezv17f5HpF5c29naS3V1MkMEKF5JHOAqjkk147rfxpkmvJIfD+nRtAhwJ7gnLe+0dB9asftXa3daX8PbeztGKtf3ixyEf881UsR+YWvIPCVq39nxySZG8cEjqK8HVySOPO81r08QsPQdtNX1PZfCfxdFxfx2fiKzitVkYKtxETtU/7QPb3FesqQwDKQQeQR3r5VudJmuJRIW+TgY68V7l4O1a4i+Fs1w7MZ9OtpY1ZuSdi5U/lj8qpxa3OrIMdiMTUdCtq+jML4k/G7QPCOqSaTb2c+q3kJKzeW4SONv7pbnJ9R2rS+F3xZ0Dx1cPYwxS2Goqu8W8zA717lSOuPSvkTUbi41CZrmXc7O5LkH7xPJqz4N1K50jxlpOoWn7t4byIg+oLAEfkTxXnvEzU/I/oSrwJgPqLhC/tUviv19NrH3rSOyohd2CqBkknAApQcgEdDXlXxN8SSahO2k2MhFtC+JSp/wBa3p9B+tZZvmtLLKHtamreiXd/1ufjj0L3jD4veH9DdobKCfVplba3k8IP+BHr+ArlI/2gIlumSbw6/lhsDZP8xH5Vzg0mJmZgpAJwRjpVa60WHDbbdS3ODt9fWvjI8ZSnLXT0/wCCeZWjjm+aMkl6Hsvg/wCKfhXxHPHapdNZXcgGyK4wof2Vuh/Su5r5K1Xw/aldibVdmUrzjgdq9g+B/jS6v3m8K61N5l9apvtZWPzTRDqD6kZH4fSvpcoz2GNahJ6lYfF1Of2dda90eq0UUV9EekFFFRNHIbpJRMRGFIMeOCfWonJxSsr/ANb69hpXI9Sv7PTbU3V9OsEIZVLtnGWOAPzNfP37Y/hy7vG0PxBbQvLHCr20u0ZC5O4Z+vNe2eMfFnhvwtbwSeItQjtEuGKxK0TSFyOSQqgnA45xgcVavbfSvFPhxoWZLrT76EFXQ8FTyGHuOtd2Cqzw1eNaS930+/UxxVN1KDjD4vw8j5C8HxtLpaRyDoCoI67f/wBddDot1PpGsRT25KGFlkjI7EGtLxL4RvPCury2NwC0JcyQSJwsiHv7H2qu8PmL93LAfpX6DCcKtNNO6Z+LYz2sMTO6aknt2Z6z8XNFg8d/Deyv0yBC6XRxyQpUhx+Gf0ry7T7DyoliUYWMYUdgBXsHwSvvtnhGSxlGTbSldp7o3P8APdVPxT4DkiuZLzSAGgb5mh/iT12+or4CvRjQxE6b6M++q4V4+jTx0FdySv6o4CyTdEFPHPpXrvgTTEbwZLazAiO88wH12sNv+NcV4a8PNfawtscqv3nbHRe9evwxpDEkUahURQqgdgKxquy5T0clw0oS9q+mx8M+ItBuvD3iDUNFvlw9rOVBI688EeoK4NaPhHRv7Y8Y6DYQjLvdRknGcYYMSfyr3P8AaU8Ff2lo48VabCv2yyAW7A6yQ+v1U/p9K579mHw211rN14muF/d2qeRDxwZG+8fwH8xXnKlZ8p/QseJIVsnljb+8k01/etb8d/Q9r8aahJp3h+eSA4mk/dxkdie/5ZryKKGOSVXClsjH4d/wr0H4pzN5VpbjgHc3Xqe1cBvEMbN93Ofz9BX5Xxni5VsxdO+kEl9+r/ryPx+EVa7H3kVu0YEeAwxk+1ZrRyFmAxtzx7CrMUTkb3PDnIGKRshWY8A+tfJ3sxSXNqUrqBSr5wWBzjriuOvPED+HfiZ4b1BfkC3I8zHUq3BX8Qf1rtpXLk4yfevIPHlld6x8RNK0+2yXeZYwMdGLDk19Rwtd4y7eybPGzSyjG3f8tT7jFFMt4/Kgji3FtihcnvgdafX7EeoUY9O2a3Lqn2y7bzIVi+ztJmFcHO4L2b3p2m6pYak862VykxgfZIF/hNWwQc4IODg4rNmbR9BiluNkNr57lmCD5pG+neqpU42cUnd7fqRWqzvGTa5Vvf8ACxx/xi+Gcfj5tOuI9TawurHeqkpvR0YjII7H5Rz/AJHX+E9Fh8O+G7HRIJnmjtIhGJHABb1OB05NYl14ybefs9moXsZG5P4DpQni25G1ntYmU9dpIrtdDEypqD2Ry/2lQ25jc8R6HYa9YG0vo845jkH3oz6g14z4h8Kah4fvCtxHvtST5U6fdPsfQ/Wva9P1S3u1/wCebehPH51ZureG6t3t7iJZYnGGVhkEVpg8fWwb5XrHt/kcOZZRh8ySqLSS6/5nlHwcufsXiKewORFdwkoP9tef5bq9crzTUdAk8L+JLPUrcs9h56/N3jB4Kn8CcGvS6eaThVqKtDaS/FE5DSqYejLDVFrF/g/6ZAttbxXL3SxqkjrtdumRT1uIGbas0ZPpuFctrOoS3Vy6q5EKnCqO/uazwOeOK/HMw8SI0sTKnhqPPFO127X9NHofXU8u928nY7m6giurWW2nQPFKhjdT0ZSMEflWZ4P8P2Phjw/baPYZMUIJZ2HzSMerH/PpVLQdTkjmW2uHLRtwpPVT/hXSV9rked4fOcN7ejo1o090/wCtmYVVVoRdFv3Xr5O3/DnCfEbZJqUIY/LHFkj3ya5Fod/+s/H61ufEm6Y+IPs6gfLGoP4jNc6lwqIduT6nrX5RxDVU8yrP+8192gQaskF1C23cM5qnJC7kBuKsvIWf7xIz09TUtvbSzv5UMbO2eFUZJ/KvFS5naKCSTMryG3PH0JHBHpWj8H/Ab3fin/hLNUiPlWpItQ38b5+99B/Ouz8N+CpHIuNWARMgiEfeP1PYe1d5DHHDEsUSKiKMKqjAAr9I4UyDE0p/WMQuVPZdX69l5HDWw9OpKLlrYdRXGeOL7xLbatappKSeSQCNibg7Z6GuxiLmJTIAHwNwHY1+k1KLhCM7rUypYlVKk6aTXL+Poc14D8IweEYtREeo3F4LyfziZv4AM4HXk88nvxxXnGva1Lqvi2SSSRiiyFIlzwEB6CvYbG6bUdGS6+zyQNPET5cgwy5HQ14AN8HiFUb+FyM4755r3Mpi6lSrOp8SX9fkfNcR1/Z06Eafwt3/AC/zO8jtlk2llxjtnrV2O2GR8vPGOf1pIWHkB2xyo571atjlM7eCOKmUmbU6cSa3leFMbeD/ADrZ03UJA/7xi0R7HqtZkaLIMdPX3qe2Ty3388HnI4rjqKMlqejRcoNWZ0VxDDeWrwyqJIpFwQe4pYo/Lt1h3E7VC5PU4HWqVpdBThvunr7VojkZFedOLS5XsenBxl7y3OFkUq7AjnJoCfLmtDXbVoL92AOyT5gf5iqAbjHIr+ZcbgXgsXUoVVrFtf5P5n00J88VJDW4IrtrRzJawyN1ZFY/iK4qNGklVFyWYgD611erXUelaDc3TttS2ty2foOK++8OVOM8TVfwWX36/ocGYtJRPJ/EN2t94kv7oOhVZyi49Bx+dRWNnLqMhTT4ZLh84CqP1+lHw78F6hrm7UtSMtrYSsXCtw8mTkgeg969i0vTrLTLVbaxt0hjUYwo5P1PeujCcKV8yryxFeXLCTb83ft/n+Z5dGu5QTtY4rSPALNItxq11tA5MUXX6Fv8Pzrs9L0/T7CLZYwRoO5Xkn6nrXmPxi13VW1b+x7GaSC1iRWkKEgux7E+ntXEaD4j1TR9Uju7e5lG0jfFklX9QRX3+XZDgsvinRhr3er+/wDyPFxOfQo13TcXZPVnZ/tReItZ0HwjZx6Vc3Vot3MyTT25KsMAYXcOQDk/XFYH7J/ijxHq82raZql5dX9jbxJJFLO5cxOTjYGPOCMnH+zXttzZ6fr+ipFqVlDc2txGshhmUMORkfjWXt8P+C9Ka10nTYLZc7hBboAWPqx/qa9fE5phcFgZe3tFLq/636WPoKUZVbQgrtnSUV5bfeKdbvZcpdC2Q5wkIGPzPJrIXxXr0cssS6pLtR8Ddg9hXwtPjnA1qzp04Sa76f5nsw4fxEl8Sv8AM9prxnx5pUdj4wmMRG2UiYAfw56j86KK/S8nk1XaXY+B4jpxlhotraSOg0q1M6rE8hAAG7371rC1WPaq8BaKK1qyfNYWHhH2aYzznjkUBQcn1xV+znS5j+6QOtFFZVEuW5vSk+aw6UGKQYPyntWppEjNEY252dD7UUVy1dYHZR0qC63As1g7H70YLA/zrkj1oor8T8Q6cY42nJLVx1+9n0mAb5Ganhm3Wa8MzYxEMge5rc1Sxg1C2FvcgtDuDOnZ8c4PtRRX1nA1Cn/Y0dPicr+etvyRyY53qtM8W8bfGPVLa9mtfD9jb21vbsULzpudsccAHAH50fB/4zar4i8Z2/hXXbCB5bqFpYbm3G3aQM7WUnkYHUUUV95KEVHRH5pgM0xdXM+SdRtXat0+47X4q6J5kB1aJkH3UlU9T6EVwvhHwy2sa8kLTIqfekJ5JA9PeiiiLfJc9nHUacsdFNaOx7Nq93/ZmnosCDdjZHnooArg7uVpvMlnZnZuWOeTRRX4P4h4utPM1QlL3IpNLpd7s/ScohFUuZLU5/IWQjkqOgrnr6AzX87h8fPjH4CiivJyRtYi67H11B2bZ//Z"/>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data:image/jpg;base64,%20/9j/4AAQSkZJRgABAQEAYABgAAD/2wBDAAUDBAQEAwUEBAQFBQUGBwwIBwcHBw8LCwkMEQ8SEhEPERETFhwXExQaFRERGCEYGh0dHx8fExciJCIeJBweHx7/2wBDAQUFBQcGBw4ICA4eFBEUHh4eHh4eHh4eHh4eHh4eHh4eHh4eHh4eHh4eHh4eHh4eHh4eHh4eHh4eHh4eHh4eHh7/wAARCADG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jxF8HbLUdbk1Cz1R7WOWUyNE0e7aScnByOM9q63w74a0XwnaSXck6l0T95dTkKFXvjsorpq+Wf2uvFWpT+LIfCSyvFptvAk0kY4EztyCfUAdvWuXL+HcHUxaqQglLe+rt6LZHpVs2xmIpKjUqNxX9fM9j1L4zeALSV4YdYN/IhwRaRF1z/vdP1qpa/G7wlcT+SkGpb8gKPJHzH25r41smkjmLI5APB9K+h/2XfBkmo3b+LNSgJsrditjvH+sk7v9B29/pX1OIy7D4em5ybOG0UtT6Jgu0fT1vZ1a1jKeYwmwpQdfm9K8e8e/HvR9Peaw8LQ/2pdLlRcniAN7d3x+A968c/aS+NFx4p1+58KeHrvy/D9lIY7iSNsG9kU88j/lmD0Hfqewrzfw7dZmZiuBnKr0ANa5ZlNOpH2lbXy/zPGzLFVKcGqenme4/BvWNV8SfGrTr/VruW7uWEzuzDG0CJsADoBnHAr6Q8U6LbeINCutKuuEmXAb+6w6H8DXz5+y3b/afGd1d7APJtnctjuSq4/U/lXpvxN+L2heC9Zi0Py2vdTdPMaNWwsQ7bj6n0rz+IlSdX2cl7vLa33mOU4xYPD/AFipKzUr389DjJPCniHR5G0/+zbmcKSEkiTcr89QR/Kun8HeAL6bUYdQ1xBBbxMJFgzlpGHIz6D2610/w48eaZ40tJGtkNvdwgGWBmBwD3B7itfxj4gsfDHh661i/cCOFDtXvI/ZR7k1+d4XhHL6Nb6y5OSWqT2+fc+6p8S4nMacY4dK89Lrd37djSiuYJLmW2jkVpYQvmKP4c8jP4VyXxRX/Q7KQnC+aVP4j/61c7+ztrN1r1j4h1O/ffdXGo+Y3sDGuAPYdK634l24n8NM5bb5MivmvrqFT2iUjL6o8BmSoSeqaT9Wv+CeYXcYU/w4AOcdxVK3RW3SIqluevGR2pjyNEM+aGJ5PuD39qjjkEFwpGWBHI7V1n2MINRsS3LqyoGGORk+vtTJ22IFY7tgzn+lDzQGUrKNq/wem6su+utzyw7SrKxxzyfrTSNqVNyaQ3VNSt9Pg+2TTLGoGcEZ3HsPrXsnwS8YDxp4JS8mULdW0rW065znHKn8VI/EGvlb4kTzfu+oUcEbuK9V/YwvJXk8RWjElCsEnJ6EFx/X9K5K1ZKqqRtxDktN5LLFfai016Xs1+P4HrOq/Cv4d6pqP2y88MWJuCdxEbPEGPqURgp/EV12n2dpp9lFZWFrDa20KhY4okCog9ABwKojSCNeOp/aWxj/AFePbH5Vq1w4GdaftHWpcjUmlqnzLpLTa/Y/NcViq1WMYTquaS2bdl5K4V5x8YfhLpPxCMN6bt9N1WBPLS5WPerpnO11yM+xBGM969Hor06VWdKXNB2ZxHz74T/ZstbXUluPEev/AG+1Rgfs1tCY/M9mckkD2A/EV3Px+1lPAfwJ1+70eOO0MFkLW0SIbRGXIQYx0wGJ/CvSa4741eDz48+GGueF43VLi7t/9HduAJVIZM+gJGD7E1pVxVWvJOo7g3c/NXw5K8zu8jsSPXvXYaTLtuIlXJLNg49K5gaTqXhnW7nRdbs57G+hco8EyFSDnGeeo44PQ16T8GvB+r+NPF9vY6Xbu0I/4+bnbmOBO5J9fQd6+oyytGFC8ntueZjqbmtFdn1Z+zDov2TwlPrUkPlvfOI4x/sJwT+LZ/75ryP9pX4ceJ0+JV74m0/T7zULDUlRlkgjLiBwoUqwHIzgYJ45r6s0LTLXRdHtNKsY9lvaxLFGPYDqferEVzbzSvFFPE8iffVXBK/UV8rjp/W6sqgpZdCWFjh5OzX59Tw39lnwfr+k/ate1mzmsIprfyIIZ0KyNlgSxHYfKMeuawf2i/Fq6t4mfQLecNaaZxIgP3piOfyGB+dfRGv38el6Hf6nL9y0tpJ2+iqT/Svz+TU7i41O4vLtjJNcyNLI3qzHJ/U14mMmqMFTXU/SfDTh6lGU6i/5d7est38l+Z9MfsxanDDcX2ksQrXEazRjPUrwf0I/I17R4gsf7R0W7swBukiITP8Ae7frXxz8PPEs2jeJbDUo2OLedWdR3U8MPxUkfjX2nG6yIsiMGVgCCO4rowNXmhbsLjLBTweYLEL7evzX9I+Z75TCzNKzJcRkrMC3VhniiO5+UqDkjGVJya9A+N/gq6u0PiLQ4HknVf8AS4Ih8zj++o7n1rwsX1xbzblDFx1U9Qe+a9iFpK59JlcqeZYdVIPXquz7f5HVXs6MoULkLkjnHNZ0lwY42BI54LE96yBrDOSZfl7LkVA+oOwCgDHUGrUT16eClHRoxPiFL5xiVcAL1Ga97/Y/8OTad4R1HX7iModTnVIM9448jcPYszD/AIDXn3w++GuoeO9ZiuLlJLfR4mzPcEY3j+6nqT69BX1Xptla6bp9vp9jAkFrbxrHFGo4VQMAV51WinXdQ8HjDPKVPArLKLvJ6y8kne3q3/WpYoooqz8uCiiigAoqK7t4bu1ltbiMSQyqUdT3B6ivENG07xB4b8MaTfaBpbm+hutTuLiG6aUiVED+Wp6nJVVVe3OauMebqB6r4p8F+EvFLxP4j8OaXqrxf6trq2WQr9CRWhoejaToditjo2m2un2y9IreIIv5CuR0Pxf4m1D4kT6DceGDaaTHGGW7klw7DykcOB3BZimO23OeoHe0S5krNgI43IVzjIxmuH8G+D9U0fxDJfXd5FJCAwXYTukz68cV3NFaUsROlCUI7S3OWvg6depCpPeOqMTx9Yz6n4G17TbYZnutOuIYx6s0bAfqa/Pw5V/mBBHBHcGv0erwf4s/s/Qa/q0+t+FbyDT7m4YvPaTKREznqykfdz3GMZ9K8bMMNOraUOh+kcDZ/hstqTo4p8sZap9L+Z8zWN48Mq7CcnHFffNlb3reErK3VjFdC0iVt3BDBRke1eRfCb9n+18Papb614ovotRu4GDw2sKnyUcdGYnlsemAPrXutZUMBKdCdOq2lJW0dn9/Rj42z/CZhWpQwj5lC7b6Nu2i+4p6NDdW9isd3Jvkye+cD0zWH4m8A+F/EExub3TUjuv+fiD5HP1I6/jXUUV6GDw6wlGFGDbUVa7d3p3Z8RTxValUdSnJxfloeQX3wF0Oe586HXNSiGfulY249B8orY8P/Brwhpkqy3S3WqOpyBdSDb+KqAD+Nej0V1c8u56NTiDMqkOSVZ2+78VqMt4YbeBILeJIokGFRFwAPYU+iioPHbb1YUUUUCCvl39pX9oDxBovjE/D34cwLJqqOsVzdCLzZPNbpFEn97kZPr0r6ir4B8YahN8Kv2wbjxJr1hLcWkWqPeABfmkglRl3pngkBiQPVccV04aClJ3V7DR0F7bftdaLYrrs91r88a/O9uk0M7KP9qJeT9BmvbP2T/it4u+JWnatB4p0eOGTSmSI38SGNZpDndGyHoyjBOPWvVPBXjLwx4z0tNS8M61aalbsAT5T/Oh9GU/Mp9iAa24ooot3lRJHubc21QMn1PvSqVeZOMo2YNnzj+2z8RvGPgFvCieFNXbThfC7a5Kxqxfy/J29fTe1eYaXr37Wmqabb6lp8OsXFpcxrLDKsdvh0IyCMnNdD/wUb/1ngf8A3NQ/9t6+h/g3qOnx/Cjwskl9aqw0qAEGZQR8g962UlCjGXKmPofMMd/+2B5i5sdaxkZ+S2/+Kr6s8XX2raf8JdU1BpWt9Wt9EklaRcZjnEJJI7ZDV0UN/YzSCOG8t5HPRUlUk/gDWB8Wf+SXeKf+wRdf+imrCVTnktEhXPAP2Rfj9c+IZo/A/jvUjNq0jE6bqExANyTz5Tnpv/unv064z9TV+YPw4+Huu+LvCPiTxF4dZ5L3w19lna2jB8ySN/NLOhH8SeWDjuCccgA/Yf7J/wAboviBoy+GvENwqeKLGL7zHH26If8ALQf7Y/iH4+uNsTQSblD5jaNn9rvxh4h8EfCiPWPDN+bG+fUoYDKEDHYVckc/7orT/Zd8T634v+Dmma54hvDeahLLMrzFQpYK5A4HtXHft6/8kPg/7DNv/wCgS1sfsWf8m/aP/wBd7j/0YazcV7C9uouh23xc+I3h34Z+Fm1zX5mLOTHaWsePNuZMfdUenqegH4A/I9/8cvjp8UNamsvAVjdWUAPyw6XbhmjHbzJm4BPvgelZXxs1DVfjH+0yvhazuCLaO+GlWXdYo1P7yXH4Mx+mK+4fAXhHQvBHhm18PeHrJLWzt1Azj55W7u5/iY9z/SrtChFNq7Y9j4u1LxJ+1T4CT+2dcbxCbSP5na5jiu4VHq/l52j3OK+gP2ZPjo3xUW60nVNJay1mxgE0ssCk28qZC5z/AAtk/dPXnHSvbmAZSrAEHqDWR4Y8LeHfDC3a+HtFstMW8nM9wLaIJ5jnucf5FZzrRnGzjr5CubFFQ3l1a2Vu9xeXEVvCgy0krhVA9yar6TrOkaujPpWqWV8qnDG3nWTB98Guewi9RRRQAVxHxa+FvhL4maSln4jsj9ohB+zXkJ2zQk+jdx7Hiu3r5s1v9qay8O/F/V/C+veHbiHQbOb7Ol3Gp+0q4+87I2AUJ6YwQOfm6VpSjOTvDdDR5J8Rf2e/iL8K5pPFfgnWbnUbS0y5uLEmK7hQc5ZB95e5xke1eyfsk/Ha9+IDzeE/FRibXbaDzre6Rdou4hgNkdA4yM44INdfrv7RHwitPDk+pReKrfUCYiY7SGGQzSkjhdpUbc/7WBXzV+xTpF/rvx4uvE1pZmDTrKK4mmIHyRmU/JGD68n8FrrfNUpSdRarqPpqdl/wUaOJvA5/2L//ANt653wj+yRqXiLwvpmvR+LrCFdQtY7gRtaMSgZQcE55610X/BRrmXwP/uX/AP7b16D8Mfj/APCPR/h34f0rUvFyQXlpp8MM8f2G5bY6qARkRkH8DTjKpGhHkDWxg/Bn9l++8A/EnSfFs/im0u0sGkYwxWxVn3RsuMk/7Ve6fFn/AJJd4p/7BF1/6KauMH7SHwXJAHjRMk4H/Evuv/jVdd8TriG7+EniO6t3EkM2i3EkbAfeUwsQfyrnm6kppzQtT5t/4Jyfe8cf7mn/APtxVH9qf4T6l8P/ABPH8WPh75lnbLcCe7jt1x9imz/rFA/5Zseo6An0NXv+Ccf3/HH+5p//ALcV9cX9pa39lNZXsEdxbToY5YpFyrqRggjuMVrVqunXb/rYbdmfGnxr+LmnfFT9mK3nby7bXbLWLZNRsw3Q+XLiRPVG/Q8Gvaf2LP8Ak37R/wDrvcf+jDXyv+098HLv4Y+JTfaZHJJ4X1KQmzkBJ8h+phf3HO0nqPcGvqj9iz/k37R/+u9x/wCjDVVlFUfd2uD2PmD4Qyx+Ev2wbaLWGVPK1y7tXZuAryrIifq6/nX6D18gftq/CDUhrDfE7wvayTRsqnVooB88LKOJwB2wPmPYjPri/wDBT9q/S10a30f4kR3UV5AoQarBH5izKO8ij5g3uAc+gpVoOtFTiD1PrCmXEscEEk8rbY41LsfQAZNeHeLf2qPhVpOmvNo9/eeILvB8u3trWSEE9tzyqoA9wCfaqn7OPxj8QfF8+I9J1jw8lnFHCzQXtqreSiv8oictnL85GOoB44rm9hNR5mtBWPE5F8YftRfFvUbKLVm0/wAL6axZFOTFBDuKowTo8j4JyelP+LHwT8T/AAJtrbx/4K8VXNxBazIlxKI/KliLNhdygkPGTgEH1FO/Zl8X2PwT+KviTwf4536dbzuLc3TqSInjY7GbAzsdSOR0498egfte/GnwXqXw1ufBvhfV7bW7/U3jEr2jb4oIlcOSWHBY4AAGSMknHGe5uaqKMV7pXU9x+CHjdfiH8NNJ8UGNIridDHdRr0SZThwPbPP412teT/sl+F7/AMJ/A/R7LUo3hurppL14n6xiU5AP4YP416xXn1ElNpbEMK8/8ffDb4b/ABRSRtZ0+zvru3Pkm8tJgtxCR/CXX0/utkDPSvQK+U/gB8UPAPgHVviFYeLfEUGlXNz4nnmhjeGRy6bVXd8ikdQaqnGTTlHdDRvj9lH4R2eqW8N1rWumSYkw2st/Epm2/eAxGCRyM49a9y8F+E/Dvg3Q49G8M6Vb6dZId2yMcs3dmY8sfck14H4k+IXgv4gftG/CyTwhrkOrLYG/FyUikTyy6R7fvqOu1unpXpX7SvjC68KfDWe30jL69rki6Xpcan5jLL8u4fQE89iRWk1Uk4xk9wdy18Tfhj4I+L1ppN3rctxdQ2QlNpNY3QVSJNu7nBB+4v5VwL/st/BuO+jsXn1dbqVDJHCdQUO6jqQNuSBmpP2WbjUvBer6/wDBbxHcCW80ZhfaZN0E9rLgtt/3XbP1dh/DWR+1LZ+JL740fDyHwffix14Q3UlnKx+VnQbtjezBSpzxzTjzqXIpaAa8/wCyt8IbSF7q4fWIYYhveSTUFVVA5JJK8CvY7yx0O78FS6XNcR/2LLYm2aUTAL5BTbnf06d68i1z4i2vxA/Zr8eG4tjpviDTdGu7bWNMk4e2mEbA8HnacEg/UdRUjAf8MV7cDH/CMjj/AIDSkpytzPrYNTe+Dvg/4WfDV9Qi8I69btJqZiEwn1OOUt5e7aFxj++1eqjpXz58JvgZ8LfE3wU8LX2o+E7VdQvtHtpp72BmjnMjRglwwPBzzV79nDV9c0Xxz4w+EWualcasnh1o59NvJzmQ20mCqMe5G4fkamcVK7Tu0B6F46uPh74q0PUPCfiTWNHlt7kGGaF7uNXjYdCMn5WU8g9iKs/Cnwdo3gTwTZ+HdAu7i70+EvJHNNIrs+9sk5UAEc18qeBrj4D2/iD4gJ8Vo9MbVG8Q3JtPPgleTycD7pQED5t3XvXqv7KtzfeHvgdrmu3TXD6DFdXd3okU8u+RbRAdqnGcZ24x65qp0nGNkwse365rmiaLAJNa1WxsI24BuZlTd+Z5ryXxL8A/g18QnbWdPt1tXlbdJcaJdKiOT6rhkH4AVznwV+GGl/E7RV+KPxShbxBqWuFprO0uHJt7O2JIRUQHHQA1F8RfCVr8C/FGhePPh/52n6NeajFYa1oyyE28iSnarop6MDj9KIx5ZcsZagamk/sm/CrTrkXd7NrmoRx5Zorm8VYiPfYqt/48K9U8Ial8PtJij8MeF9Q0C1SD5UsrOeMYPfgHlj3PJNeZ/HGTVPHnxb0D4PWWpXGm6PLZvqmuS27lJZoVYARA9gSRn/e9q19Z/Zv+FN3oH9n6d4eTSLxE/wBH1G0kZbiNwOH3Z5OefelJ8yXtJPUDd+LXwd8B/EkJc+JLCSK9hXauoWkginVB2JIIYf7wOO2K5P4Zfs6fCbQb+HxBYfaPETxtmCS8uUnhR1PUKihSR/tZp3wG8S65rHwv8VeHfEtyb3VfDE9zpc12eTcKsZKMfU7SM14p8DPFviHxF8O9K+DHgGYadqdzLdXGsaq5C/YrVpTkRDOWcgjp0yPci4xqWcebRD1Ps6w1HT9Q837BfW115L7JPJlV9jehx0NWq5n4a+B9A+H/AIXg8P8Ah+18qFPmmlbmS4kP3pHbuxrpq5Xa+hIV4D+y94ct5Lr4iSa3ocTu/imZoWu7UEsmxeVLDp16V79WNda6IbWCaO0kkaa7a1VAecgMc/T5TVRnZNdwPJ/iboMNp+0P8KbjSdHjggT+0ftEltbhVX5Itu4qMeuM+9YnjHQvFnxW+P8AM2ia1L4a07wRGq2d9Npq3SS3kgO8rHIQrYHG7nGB3r3afXrWO7vbUKXltYfMIDD5iACyj6Bl/wC+vY03+3AreXNaskoLhlDhgNqb+v0/KqVVqw7nz38TfB3xG8DeKPD/AMXL/wAZSeNLnSLmOzu4INEis5PsUjEOP3RO8ZboRxuJzXXfEuGe/wD2i/hVqdpbzy2YhunaZY22oGjONxxxnPevVB4gheIeVbyGUmNDGxClXct8remNuffIx1p+o65HaaVbX6w+cJ5BGqo2ecE9cf7OOlP2z0ugueK/tTfCvVNS03U/HHgLfBr0mny2er2sI41OzZNrAr0aRR07nA7ha1I7a4l/Y2W1jt5Xnbw0FWIISxO3pjrXp6eJIjqF3aPaSp9ljLuc5OBGkh4/7aAfWpX15IEd7y2MKx7TIVkDhVYEqcj6Y/EUvbOyT6Bc8E+GPxx07w38K/DnhqLwX4x1LW9P0uC0+zw6aQskqoFwHJ6ZHXBPtXY/s9eCfElnrXiT4keOLdLPxF4nlVvsKHP2O3XGyNj/AHsBfpjnkkD0mfXvKSbdZSbofLMg3jCB1LZPsMc1PPq211jgt/OkaRkX94FUgIGJz9DRKorPlVrhc+Y/hj448O+BdR8eaX4s8Ka1fS33iS5uYfJ0gzo8RVFAyeOSrcV2P7L3hXVJPDfjmXVdDutB8O+JL+STStKnBVreBw4YhDwuQy9OPl44Ar2U+IbYPbL5MoFysJjY9CZJNm36jr7gGrVxqttDrEGmMf3syls5GF9Ae/ODj6VUq107LcLnzx4G8ba38BdOfwJ4/wDDesXmh2cr/wBj63p0HnRyQk5WNxxhhn6+o7mbVNS139oPxRoVjpvh3VNG8A6Vepf3t/qEflSXzpykca56Z579QTjGD7jH4milWRY7OXzUEOY2YA5llMaj9M59DVqXWlj0hr9oCCkxhZN2cMH2nkdRn0o9qr81tQueV/HPw34q0jx1oXxa8D6adXv9Kgez1PS0OHu7Rjk7MclgfqeF4IBFZl3+0pYX9m2n+FfAvizUPE0i7ItOlsdgjk/6aMCflB9M/hXr9v4iWXUraxayljeZVPznBXKk9Pw/WnweIre5gVrSLzZHuDDGvmABvlLBs9gV5H5dalVFZKSvYLnn3wa8Cax4P+F2vSeIpFn8Sa81zqOpCM7lWV0OIx1zgYFeQ/C/4UatrPwI0TxR4bE2h+PtDvLqWwndPLM6ecx8iQHqp5xnpk9ia+obzW2tZZlksyVitVuCyyg5y23b+eeakbVzsu5ltcwW+8bvMG5mXqNvUf5Pemq8lfzC5zHwU8eXHjvwobnVNIutH1uyf7PqVnPCyBJh1KE9VPb06V3dQ2Mz3FqkzxGIsM7T1FTVlJpvRCCue0HUvDXiI3S6ZC1xHHJueV7GWOKRsldyO6hZOQwyhIroa8s1D4e+KJLTXLfS9bt9Gi1Bl8qCwuJ4kRsyFplIOYXO9MqnynYT1bIqKT3YHpptLUgg28RznPyjnPX881U0aTSdQ02K601IpLUl1RhGVGQSrcEA9QRXE6z4G8UXOk3ENl4quoby51P7TJP9tuF2whSFRADhcMclQAGHB7EaHg7wbqXhu8vprfVpJIrm2kAgknlkiS4aaRxIqMSqDa6qQoA+XpRyxtuBtW+u+F9Rj09Yb20uF1dpI7RQM/aDEGLgDH8IVuvTGK1zFawwLuSKOKH5lyAFTHf2715b4d+Ec+hXem3Vnq8ZbS/K+wxuh2226Epd7T1/ethz759adp/wz8RS6Jf2Wu+KLu+eaxuLeBTqNyyRySHhm+YbwP8AaBIBwPenGHRjPTLc2M91c+VGpmik2zN5ZHzFFPUjn5dnTPTHas7X9T0Hwzp0cmoQyJBcTrDHFbWMty8khyQBHErMfuk9OMVyt34E169tzFP4iu7dMl44rbUblBE32KGFQGDBmUSxvJg9d+SMk1pa74Z8QTWthPaa0NQv7XUIr0JqJVIV2xsrIhijDAEtn5tx96nlj3Eb+lXWi+IdMXUbFoby1nP3ihBLKSpVlYAhlIIIIBBBBFO1GfSI72z0u9EXn3zP9niMZO9kXc3IGBhR3xXDWHw91601mx1IeJrkbrma8v4ba4e3haeSUyMRGAwkUghMNg4XIOSapf8ACrNZe006G48U380tlagrM2o3JlF4bZo3lEm/cFMhVtmduBjHanywvuB6oYITjMSHG3Hy9MHI/Ko7pbOFHvLlYUWMb2lcAbQO+favPbXwH4mm1S6k1bxVeS2VxdQzPDBqFxESqLMGClWBj3GSLKqcfu8+1aHhnwbrel+EL7RbzxBPfz3VtCvnXE8s5EoiVZmzISwDsGOBwu7gCk4x7gb2oat4bg8PPrNxNA+mnZGZI4jKXJcKiBVBZmLsAFAJyQAM1d0i60+/0+CSzRkhZd8cU1u8EigHGTG4DLyO4Fcppfg7UrXwRqPh+7k0/UBNIptoLou8McY2kRsRhsjacSD5s4bGaxv+Fc+JRbh18TSi+fS5LJroXk4kizO0saK2SWCq3l+Y3z4UNyafLHuM9Oe3gd97wozZzkrz0I/kT+dZ+rT6JYfZ7fUFgiF4/kxAxEq7KrPgkDA4VsZx6DkgVx0vgLxE9gYY/GWrQE6aYNhvZJD9pyB5nm8HGwbfug5Yt94CrupeB7zUvhvbeGrrWbtb+GdLhb17gzyKyzeZt8xlBYYOzkZ28HNLlj3Ebuh654b17y00m6gvVls0uEKRna0DMwU5Ix1VuOvGcVorFp0lwzqts8soZGIwSwU4Ye+DwfSvOF+F9/ptw3/CO629hayatDdeTHNJF5NtHs2wJt6p8r5RuDv68cz2Hw71Kz1JLqO9TEd5q0ilb64RhHeSiVSOSA6kYx0/i+9mm4w6MD0iCGOCIRwoEQdFHSn1i+BtM1HRvClhpeq3pvry3jKyTmV5C/Jxl3O5jjGScZ9B0raqHuAUUUUgCiivFf2q/HV/4a8PWeh6VM0FzqpbzpUYh0iXGQpHTJ4z6Z9a3w1CWIqqnHqRUqKnFyZ68NW0pr37Eup2Rus7fJE678+m3OauV8HeH476NFvI0aT5gfvEH65r6k+DfjiTWIV0bVXH2pEBt5WbJlUDkH3H8q9bG5JOhS9pB3S3PCw/EFKpiVh5qzezv17f5HpF5c29naS3V1MkMEKF5JHOAqjkk147rfxpkmvJIfD+nRtAhwJ7gnLe+0dB9asftXa3daX8PbeztGKtf3ixyEf881UsR+YWvIPCVq39nxySZG8cEjqK8HVySOPO81r08QsPQdtNX1PZfCfxdFxfx2fiKzitVkYKtxETtU/7QPb3FesqQwDKQQeQR3r5VudJmuJRIW+TgY68V7l4O1a4i+Fs1w7MZ9OtpY1ZuSdi5U/lj8qpxa3OrIMdiMTUdCtq+jML4k/G7QPCOqSaTb2c+q3kJKzeW4SONv7pbnJ9R2rS+F3xZ0Dx1cPYwxS2Goqu8W8zA717lSOuPSvkTUbi41CZrmXc7O5LkH7xPJqz4N1K50jxlpOoWn7t4byIg+oLAEfkTxXnvEzU/I/oSrwJgPqLhC/tUviv19NrH3rSOyohd2CqBkknAApQcgEdDXlXxN8SSahO2k2MhFtC+JSp/wBa3p9B+tZZvmtLLKHtamreiXd/1ufjj0L3jD4veH9DdobKCfVplba3k8IP+BHr+ArlI/2gIlumSbw6/lhsDZP8xH5Vzg0mJmZgpAJwRjpVa60WHDbbdS3ODt9fWvjI8ZSnLXT0/wCCeZWjjm+aMkl6Hsvg/wCKfhXxHPHapdNZXcgGyK4wof2Vuh/Su5r5K1Xw/aldibVdmUrzjgdq9g+B/jS6v3m8K61N5l9apvtZWPzTRDqD6kZH4fSvpcoz2GNahJ6lYfF1Of2dda90eq0UUV9EekFFFRNHIbpJRMRGFIMeOCfWonJxSsr/ANb69hpXI9Sv7PTbU3V9OsEIZVLtnGWOAPzNfP37Y/hy7vG0PxBbQvLHCr20u0ZC5O4Z+vNe2eMfFnhvwtbwSeItQjtEuGKxK0TSFyOSQqgnA45xgcVavbfSvFPhxoWZLrT76EFXQ8FTyGHuOtd2Cqzw1eNaS930+/UxxVN1KDjD4vw8j5C8HxtLpaRyDoCoI67f/wBddDot1PpGsRT25KGFlkjI7EGtLxL4RvPCury2NwC0JcyQSJwsiHv7H2qu8PmL93LAfpX6DCcKtNNO6Z+LYz2sMTO6aknt2Z6z8XNFg8d/Deyv0yBC6XRxyQpUhx+Gf0ry7T7DyoliUYWMYUdgBXsHwSvvtnhGSxlGTbSldp7o3P8APdVPxT4DkiuZLzSAGgb5mh/iT12+or4CvRjQxE6b6M++q4V4+jTx0FdySv6o4CyTdEFPHPpXrvgTTEbwZLazAiO88wH12sNv+NcV4a8PNfawtscqv3nbHRe9evwxpDEkUahURQqgdgKxquy5T0clw0oS9q+mx8M+ItBuvD3iDUNFvlw9rOVBI688EeoK4NaPhHRv7Y8Y6DYQjLvdRknGcYYMSfyr3P8AaU8Ff2lo48VabCv2yyAW7A6yQ+v1U/p9K579mHw211rN14muF/d2qeRDxwZG+8fwH8xXnKlZ8p/QseJIVsnljb+8k01/etb8d/Q9r8aahJp3h+eSA4mk/dxkdie/5ZryKKGOSVXClsjH4d/wr0H4pzN5VpbjgHc3Xqe1cBvEMbN93Ofz9BX5Xxni5VsxdO+kEl9+r/ryPx+EVa7H3kVu0YEeAwxk+1ZrRyFmAxtzx7CrMUTkb3PDnIGKRshWY8A+tfJ3sxSXNqUrqBSr5wWBzjriuOvPED+HfiZ4b1BfkC3I8zHUq3BX8Qf1rtpXLk4yfevIPHlld6x8RNK0+2yXeZYwMdGLDk19Rwtd4y7eybPGzSyjG3f8tT7jFFMt4/Kgji3FtihcnvgdafX7EeoUY9O2a3Lqn2y7bzIVi+ztJmFcHO4L2b3p2m6pYak862VykxgfZIF/hNWwQc4IODg4rNmbR9BiluNkNr57lmCD5pG+neqpU42cUnd7fqRWqzvGTa5Vvf8ACxx/xi+Gcfj5tOuI9TawurHeqkpvR0YjII7H5Rz/AJHX+E9Fh8O+G7HRIJnmjtIhGJHABb1OB05NYl14ybefs9moXsZG5P4DpQni25G1ntYmU9dpIrtdDEypqD2Ry/2lQ25jc8R6HYa9YG0vo845jkH3oz6g14z4h8Kah4fvCtxHvtST5U6fdPsfQ/Wva9P1S3u1/wCebehPH51ZureG6t3t7iJZYnGGVhkEVpg8fWwb5XrHt/kcOZZRh8ySqLSS6/5nlHwcufsXiKewORFdwkoP9tef5bq9crzTUdAk8L+JLPUrcs9h56/N3jB4Kn8CcGvS6eaThVqKtDaS/FE5DSqYejLDVFrF/g/6ZAttbxXL3SxqkjrtdumRT1uIGbas0ZPpuFctrOoS3Vy6q5EKnCqO/uazwOeOK/HMw8SI0sTKnhqPPFO127X9NHofXU8u928nY7m6giurWW2nQPFKhjdT0ZSMEflWZ4P8P2Phjw/baPYZMUIJZ2HzSMerH/PpVLQdTkjmW2uHLRtwpPVT/hXSV9rked4fOcN7ejo1o090/wCtmYVVVoRdFv3Xr5O3/DnCfEbZJqUIY/LHFkj3ya5Fod/+s/H61ufEm6Y+IPs6gfLGoP4jNc6lwqIduT6nrX5RxDVU8yrP+8192gQaskF1C23cM5qnJC7kBuKsvIWf7xIz09TUtvbSzv5UMbO2eFUZJ/KvFS5naKCSTMryG3PH0JHBHpWj8H/Ab3fin/hLNUiPlWpItQ38b5+99B/Ouz8N+CpHIuNWARMgiEfeP1PYe1d5DHHDEsUSKiKMKqjAAr9I4UyDE0p/WMQuVPZdX69l5HDWw9OpKLlrYdRXGeOL7xLbatappKSeSQCNibg7Z6GuxiLmJTIAHwNwHY1+k1KLhCM7rUypYlVKk6aTXL+Poc14D8IweEYtREeo3F4LyfziZv4AM4HXk88nvxxXnGva1Lqvi2SSSRiiyFIlzwEB6CvYbG6bUdGS6+zyQNPET5cgwy5HQ14AN8HiFUb+FyM4755r3Mpi6lSrOp8SX9fkfNcR1/Z06Eafwt3/AC/zO8jtlk2llxjtnrV2O2GR8vPGOf1pIWHkB2xyo571atjlM7eCOKmUmbU6cSa3leFMbeD/ADrZ03UJA/7xi0R7HqtZkaLIMdPX3qe2Ty3388HnI4rjqKMlqejRcoNWZ0VxDDeWrwyqJIpFwQe4pYo/Lt1h3E7VC5PU4HWqVpdBThvunr7VojkZFedOLS5XsenBxl7y3OFkUq7AjnJoCfLmtDXbVoL92AOyT5gf5iqAbjHIr+ZcbgXgsXUoVVrFtf5P5n00J88VJDW4IrtrRzJawyN1ZFY/iK4qNGklVFyWYgD611erXUelaDc3TttS2ty2foOK++8OVOM8TVfwWX36/ocGYtJRPJ/EN2t94kv7oOhVZyi49Bx+dRWNnLqMhTT4ZLh84CqP1+lHw78F6hrm7UtSMtrYSsXCtw8mTkgeg969i0vTrLTLVbaxt0hjUYwo5P1PeujCcKV8yryxFeXLCTb83ft/n+Z5dGu5QTtY4rSPALNItxq11tA5MUXX6Fv8Pzrs9L0/T7CLZYwRoO5Xkn6nrXmPxi13VW1b+x7GaSC1iRWkKEgux7E+ntXEaD4j1TR9Uju7e5lG0jfFklX9QRX3+XZDgsvinRhr3er+/wDyPFxOfQo13TcXZPVnZ/tReItZ0HwjZx6Vc3Vot3MyTT25KsMAYXcOQDk/XFYH7J/ijxHq82raZql5dX9jbxJJFLO5cxOTjYGPOCMnH+zXttzZ6fr+ipFqVlDc2txGshhmUMORkfjWXt8P+C9Ka10nTYLZc7hBboAWPqx/qa9fE5phcFgZe3tFLq/636WPoKUZVbQgrtnSUV5bfeKdbvZcpdC2Q5wkIGPzPJrIXxXr0cssS6pLtR8Ddg9hXwtPjnA1qzp04Sa76f5nsw4fxEl8Sv8AM9prxnx5pUdj4wmMRG2UiYAfw56j86KK/S8nk1XaXY+B4jpxlhotraSOg0q1M6rE8hAAG7371rC1WPaq8BaKK1qyfNYWHhH2aYzznjkUBQcn1xV+znS5j+6QOtFFZVEuW5vSk+aw6UGKQYPyntWppEjNEY252dD7UUVy1dYHZR0qC63As1g7H70YLA/zrkj1oor8T8Q6cY42nJLVx1+9n0mAb5Ganhm3Wa8MzYxEMge5rc1Sxg1C2FvcgtDuDOnZ8c4PtRRX1nA1Cn/Y0dPicr+etvyRyY53qtM8W8bfGPVLa9mtfD9jb21vbsULzpudsccAHAH50fB/4zar4i8Z2/hXXbCB5bqFpYbm3G3aQM7WUnkYHUUUV95KEVHRH5pgM0xdXM+SdRtXat0+47X4q6J5kB1aJkH3UlU9T6EVwvhHwy2sa8kLTIqfekJ5JA9PeiiiLfJc9nHUacsdFNaOx7Nq93/ZmnosCDdjZHnooArg7uVpvMlnZnZuWOeTRRX4P4h4utPM1QlL3IpNLpd7s/ScohFUuZLU5/IWQjkqOgrnr6AzX87h8fPjH4CiivJyRtYi67H11B2bZ//Z"/>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5977217" y="3244334"/>
            <a:ext cx="237566" cy="369332"/>
          </a:xfrm>
          <a:prstGeom prst="rect">
            <a:avLst/>
          </a:prstGeom>
        </p:spPr>
        <p:txBody>
          <a:bodyPr wrap="none">
            <a:spAutoFit/>
          </a:bodyPr>
          <a:lstStyle/>
          <a:p>
            <a:r>
              <a:rPr lang="en-GB" dirty="0"/>
              <a:t> </a:t>
            </a:r>
          </a:p>
        </p:txBody>
      </p:sp>
      <p:pic>
        <p:nvPicPr>
          <p:cNvPr id="9" name="Google Shape;103;p15"/>
          <p:cNvPicPr preferRelativeResize="0"/>
          <p:nvPr/>
        </p:nvPicPr>
        <p:blipFill rotWithShape="1">
          <a:blip r:embed="rId2">
            <a:alphaModFix/>
          </a:blip>
          <a:srcRect r="4942" b="22275"/>
          <a:stretch/>
        </p:blipFill>
        <p:spPr>
          <a:xfrm>
            <a:off x="838199" y="4563223"/>
            <a:ext cx="1792605" cy="1613740"/>
          </a:xfrm>
          <a:prstGeom prst="rect">
            <a:avLst/>
          </a:prstGeom>
          <a:noFill/>
          <a:ln>
            <a:noFill/>
          </a:ln>
        </p:spPr>
      </p:pic>
      <p:pic>
        <p:nvPicPr>
          <p:cNvPr id="10" name="Google Shape;104;p15"/>
          <p:cNvPicPr preferRelativeResize="0"/>
          <p:nvPr/>
        </p:nvPicPr>
        <p:blipFill rotWithShape="1">
          <a:blip r:embed="rId3">
            <a:alphaModFix/>
          </a:blip>
          <a:srcRect l="1514" r="9903" b="20299"/>
          <a:stretch/>
        </p:blipFill>
        <p:spPr>
          <a:xfrm>
            <a:off x="3048000" y="4563223"/>
            <a:ext cx="1982824" cy="1613740"/>
          </a:xfrm>
          <a:prstGeom prst="rect">
            <a:avLst/>
          </a:prstGeom>
          <a:noFill/>
          <a:ln>
            <a:noFill/>
          </a:ln>
        </p:spPr>
      </p:pic>
      <p:pic>
        <p:nvPicPr>
          <p:cNvPr id="11" name="Google Shape;105;p15"/>
          <p:cNvPicPr preferRelativeResize="0"/>
          <p:nvPr/>
        </p:nvPicPr>
        <p:blipFill rotWithShape="1">
          <a:blip r:embed="rId4">
            <a:alphaModFix/>
          </a:blip>
          <a:srcRect b="25744"/>
          <a:stretch/>
        </p:blipFill>
        <p:spPr>
          <a:xfrm>
            <a:off x="5257036" y="4541697"/>
            <a:ext cx="1915493" cy="1599184"/>
          </a:xfrm>
          <a:prstGeom prst="rect">
            <a:avLst/>
          </a:prstGeom>
          <a:noFill/>
          <a:ln>
            <a:noFill/>
          </a:ln>
        </p:spPr>
      </p:pic>
      <p:pic>
        <p:nvPicPr>
          <p:cNvPr id="12" name="Google Shape;106;p15"/>
          <p:cNvPicPr preferRelativeResize="0"/>
          <p:nvPr/>
        </p:nvPicPr>
        <p:blipFill>
          <a:blip r:embed="rId5">
            <a:alphaModFix/>
          </a:blip>
          <a:stretch>
            <a:fillRect/>
          </a:stretch>
        </p:blipFill>
        <p:spPr>
          <a:xfrm>
            <a:off x="7430845" y="4519371"/>
            <a:ext cx="1825895" cy="1621510"/>
          </a:xfrm>
          <a:prstGeom prst="rect">
            <a:avLst/>
          </a:prstGeom>
          <a:noFill/>
          <a:ln>
            <a:noFill/>
          </a:ln>
        </p:spPr>
      </p:pic>
      <p:pic>
        <p:nvPicPr>
          <p:cNvPr id="13" name="Google Shape;107;p15"/>
          <p:cNvPicPr preferRelativeResize="0"/>
          <p:nvPr/>
        </p:nvPicPr>
        <p:blipFill>
          <a:blip r:embed="rId6">
            <a:alphaModFix/>
          </a:blip>
          <a:stretch>
            <a:fillRect/>
          </a:stretch>
        </p:blipFill>
        <p:spPr>
          <a:xfrm>
            <a:off x="9515056" y="4519371"/>
            <a:ext cx="1802577" cy="1621510"/>
          </a:xfrm>
          <a:prstGeom prst="rect">
            <a:avLst/>
          </a:prstGeom>
          <a:noFill/>
          <a:ln>
            <a:noFill/>
          </a:ln>
        </p:spPr>
      </p:pic>
    </p:spTree>
    <p:extLst>
      <p:ext uri="{BB962C8B-B14F-4D97-AF65-F5344CB8AC3E}">
        <p14:creationId xmlns:p14="http://schemas.microsoft.com/office/powerpoint/2010/main" val="343925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CAB1E8-8195-4748-BE71-FF806D8689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1247" y="978619"/>
            <a:ext cx="3410712" cy="1106424"/>
          </a:xfrm>
        </p:spPr>
        <p:txBody>
          <a:bodyPr>
            <a:normAutofit/>
          </a:bodyPr>
          <a:lstStyle/>
          <a:p>
            <a:r>
              <a:rPr lang="en-GB" b="1">
                <a:latin typeface="+mn-lt"/>
              </a:rPr>
              <a:t>Methodology</a:t>
            </a:r>
          </a:p>
        </p:txBody>
      </p:sp>
      <p:sp>
        <p:nvSpPr>
          <p:cNvPr id="20" name="Rectangle 19">
            <a:extLst>
              <a:ext uri="{FF2B5EF4-FFF2-40B4-BE49-F238E27FC236}">
                <a16:creationId xmlns:a16="http://schemas.microsoft.com/office/drawing/2014/main"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14966" y="2359152"/>
            <a:ext cx="5018055" cy="3710792"/>
          </a:xfrm>
        </p:spPr>
        <p:txBody>
          <a:bodyPr vert="horz" lIns="91440" tIns="45720" rIns="91440" bIns="45720" rtlCol="0" anchor="t">
            <a:noAutofit/>
          </a:bodyPr>
          <a:lstStyle/>
          <a:p>
            <a:r>
              <a:rPr lang="en-GB"/>
              <a:t>The aim of the research was to provide a detailed examination of personal lived experiences of participants, the qualitative approach chosen was interpretative phenomenological analysis (IPA) (Smith and Osborn, 2015). </a:t>
            </a:r>
            <a:endParaRPr lang="en-GB">
              <a:cs typeface="Calibri"/>
            </a:endParaRPr>
          </a:p>
        </p:txBody>
      </p:sp>
      <p:pic>
        <p:nvPicPr>
          <p:cNvPr id="4" name="Picture 3"/>
          <p:cNvPicPr>
            <a:picLocks noChangeAspect="1"/>
          </p:cNvPicPr>
          <p:nvPr/>
        </p:nvPicPr>
        <p:blipFill rotWithShape="1">
          <a:blip r:embed="rId2"/>
          <a:srcRect t="2697" b="2696"/>
          <a:stretch/>
        </p:blipFill>
        <p:spPr>
          <a:xfrm>
            <a:off x="5124450" y="634382"/>
            <a:ext cx="6657213" cy="5495162"/>
          </a:xfrm>
          <a:prstGeom prst="rect">
            <a:avLst/>
          </a:prstGeom>
        </p:spPr>
      </p:pic>
    </p:spTree>
    <p:extLst>
      <p:ext uri="{BB962C8B-B14F-4D97-AF65-F5344CB8AC3E}">
        <p14:creationId xmlns:p14="http://schemas.microsoft.com/office/powerpoint/2010/main" val="58888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8D436F-9ACD-4C92-AFC8-C934C527A6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90538E0-A884-4E60-A6AB-77D830E2FC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F4D99-6059-42E7-B058-7F89F6FEE5F8}"/>
              </a:ext>
            </a:extLst>
          </p:cNvPr>
          <p:cNvSpPr>
            <a:spLocks noGrp="1"/>
          </p:cNvSpPr>
          <p:nvPr>
            <p:ph type="title"/>
          </p:nvPr>
        </p:nvSpPr>
        <p:spPr>
          <a:xfrm>
            <a:off x="2389319" y="514404"/>
            <a:ext cx="3032370" cy="2793098"/>
          </a:xfrm>
          <a:ln w="25400" cap="sq">
            <a:solidFill>
              <a:srgbClr val="FFFFFF"/>
            </a:solidFill>
            <a:miter lim="800000"/>
          </a:ln>
        </p:spPr>
        <p:txBody>
          <a:bodyPr wrap="square">
            <a:noAutofit/>
          </a:bodyPr>
          <a:lstStyle/>
          <a:p>
            <a:pPr algn="ctr"/>
            <a:r>
              <a:rPr lang="en-US" sz="3200" b="1">
                <a:cs typeface="Calibri Light"/>
              </a:rPr>
              <a:t>Interview excerpts (voiced by actors)</a:t>
            </a:r>
          </a:p>
        </p:txBody>
      </p:sp>
      <p:sp>
        <p:nvSpPr>
          <p:cNvPr id="31" name="Rectangle 30">
            <a:extLst>
              <a:ext uri="{FF2B5EF4-FFF2-40B4-BE49-F238E27FC236}">
                <a16:creationId xmlns:a16="http://schemas.microsoft.com/office/drawing/2014/main" id="{DB0D7DD0-1C67-4D4C-9E06-678233DB84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32523E-B4A3-4C7E-AEE2-1D5A49A4BD86}"/>
              </a:ext>
            </a:extLst>
          </p:cNvPr>
          <p:cNvSpPr>
            <a:spLocks noGrp="1"/>
          </p:cNvSpPr>
          <p:nvPr>
            <p:ph sz="half" idx="1"/>
          </p:nvPr>
        </p:nvSpPr>
        <p:spPr>
          <a:xfrm>
            <a:off x="6574536" y="640080"/>
            <a:ext cx="5053066" cy="2546604"/>
          </a:xfrm>
        </p:spPr>
        <p:txBody>
          <a:bodyPr vert="horz" lIns="91440" tIns="45720" rIns="91440" bIns="45720" rtlCol="0" anchor="t">
            <a:normAutofit/>
          </a:bodyPr>
          <a:lstStyle/>
          <a:p>
            <a:pPr marL="0" indent="0">
              <a:buNone/>
            </a:pPr>
            <a:r>
              <a:rPr lang="en-US" sz="1700" b="1">
                <a:cs typeface="Calibri"/>
              </a:rPr>
              <a:t>Interview 1: Year 10</a:t>
            </a:r>
            <a:endParaRPr lang="en-US" sz="1700" b="1"/>
          </a:p>
          <a:p>
            <a:endParaRPr lang="en-US" sz="1700">
              <a:cs typeface="Calibri"/>
            </a:endParaRPr>
          </a:p>
          <a:p>
            <a:r>
              <a:rPr lang="en-US" sz="1700">
                <a:ea typeface="+mn-lt"/>
                <a:cs typeface="+mn-lt"/>
                <a:hlinkClick r:id="rId2"/>
              </a:rPr>
              <a:t>Link</a:t>
            </a:r>
            <a:endParaRPr lang="en-US" sz="1700">
              <a:ea typeface="+mn-lt"/>
              <a:cs typeface="+mn-lt"/>
            </a:endParaRPr>
          </a:p>
          <a:p>
            <a:endParaRPr lang="en-US" sz="1700">
              <a:cs typeface="Calibri"/>
            </a:endParaRPr>
          </a:p>
          <a:p>
            <a:pPr marL="0" indent="0">
              <a:buNone/>
            </a:pPr>
            <a:r>
              <a:rPr lang="en-US" sz="1700" b="1">
                <a:ea typeface="+mn-lt"/>
                <a:cs typeface="+mn-lt"/>
              </a:rPr>
              <a:t>Interview 2: Year 10</a:t>
            </a:r>
          </a:p>
          <a:p>
            <a:endParaRPr lang="en-US" sz="1700">
              <a:ea typeface="+mn-lt"/>
              <a:cs typeface="+mn-lt"/>
            </a:endParaRPr>
          </a:p>
          <a:p>
            <a:r>
              <a:rPr lang="en-US" sz="1700">
                <a:ea typeface="+mn-lt"/>
                <a:cs typeface="+mn-lt"/>
                <a:hlinkClick r:id="rId3"/>
              </a:rPr>
              <a:t>Link</a:t>
            </a:r>
            <a:endParaRPr lang="en-US" sz="1700"/>
          </a:p>
          <a:p>
            <a:endParaRPr lang="en-US" sz="1700">
              <a:cs typeface="Calibri"/>
            </a:endParaRPr>
          </a:p>
        </p:txBody>
      </p:sp>
      <p:sp>
        <p:nvSpPr>
          <p:cNvPr id="4" name="Content Placeholder 3">
            <a:extLst>
              <a:ext uri="{FF2B5EF4-FFF2-40B4-BE49-F238E27FC236}">
                <a16:creationId xmlns:a16="http://schemas.microsoft.com/office/drawing/2014/main" id="{F8B206C0-38E0-4A13-8D5F-4CDCC6698B78}"/>
              </a:ext>
            </a:extLst>
          </p:cNvPr>
          <p:cNvSpPr>
            <a:spLocks noGrp="1"/>
          </p:cNvSpPr>
          <p:nvPr>
            <p:ph sz="half" idx="2"/>
          </p:nvPr>
        </p:nvSpPr>
        <p:spPr>
          <a:xfrm>
            <a:off x="6570204" y="3671315"/>
            <a:ext cx="5057398" cy="2546605"/>
          </a:xfrm>
        </p:spPr>
        <p:txBody>
          <a:bodyPr vert="horz" lIns="91440" tIns="45720" rIns="91440" bIns="45720" rtlCol="0" anchor="t">
            <a:normAutofit/>
          </a:bodyPr>
          <a:lstStyle/>
          <a:p>
            <a:pPr marL="0" indent="0">
              <a:buNone/>
            </a:pPr>
            <a:r>
              <a:rPr lang="en-US" sz="1700" b="1">
                <a:cs typeface="Calibri"/>
              </a:rPr>
              <a:t>Interview 3: Year 6</a:t>
            </a:r>
          </a:p>
          <a:p>
            <a:pPr marL="0" indent="0">
              <a:buNone/>
            </a:pPr>
            <a:endParaRPr lang="en-US" sz="1700">
              <a:cs typeface="Calibri"/>
            </a:endParaRPr>
          </a:p>
          <a:p>
            <a:r>
              <a:rPr lang="en-US" sz="1700">
                <a:cs typeface="Calibri"/>
                <a:hlinkClick r:id="rId4"/>
              </a:rPr>
              <a:t>Link</a:t>
            </a:r>
          </a:p>
          <a:p>
            <a:endParaRPr lang="en-US" sz="1700">
              <a:cs typeface="Calibri"/>
            </a:endParaRPr>
          </a:p>
          <a:p>
            <a:pPr marL="0" indent="0">
              <a:buNone/>
            </a:pPr>
            <a:r>
              <a:rPr lang="en-US" sz="1700" b="1">
                <a:cs typeface="Calibri"/>
              </a:rPr>
              <a:t>Interview 4: Year 5</a:t>
            </a:r>
            <a:r>
              <a:rPr lang="en-US" sz="1700">
                <a:cs typeface="Calibri"/>
              </a:rPr>
              <a:t/>
            </a:r>
            <a:br>
              <a:rPr lang="en-US" sz="1700">
                <a:cs typeface="Calibri"/>
              </a:rPr>
            </a:br>
            <a:endParaRPr lang="en-US" sz="1700">
              <a:cs typeface="Calibri"/>
            </a:endParaRPr>
          </a:p>
          <a:p>
            <a:r>
              <a:rPr lang="en-US" sz="1700">
                <a:cs typeface="Calibri"/>
                <a:hlinkClick r:id="rId5"/>
              </a:rPr>
              <a:t>Link</a:t>
            </a:r>
            <a:endParaRPr lang="en-US" sz="1700">
              <a:cs typeface="Calibri"/>
            </a:endParaRPr>
          </a:p>
        </p:txBody>
      </p:sp>
    </p:spTree>
    <p:extLst>
      <p:ext uri="{BB962C8B-B14F-4D97-AF65-F5344CB8AC3E}">
        <p14:creationId xmlns:p14="http://schemas.microsoft.com/office/powerpoint/2010/main" val="414343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8878" y="303068"/>
            <a:ext cx="11000509" cy="5940088"/>
          </a:xfrm>
          <a:prstGeom prst="rect">
            <a:avLst/>
          </a:prstGeom>
          <a:noFill/>
          <a:ln>
            <a:solidFill>
              <a:schemeClr val="accent2"/>
            </a:solidFill>
          </a:ln>
        </p:spPr>
        <p:txBody>
          <a:bodyPr wrap="square" lIns="91440" tIns="45720" rIns="91440" bIns="45720" rtlCol="0" anchor="t">
            <a:spAutoFit/>
          </a:bodyPr>
          <a:lstStyle/>
          <a:p>
            <a:r>
              <a:rPr lang="en-GB" sz="2000" b="1" dirty="0"/>
              <a:t>What children reported finding difficult in mainstream school</a:t>
            </a:r>
            <a:endParaRPr lang="en-GB" sz="2000" b="1" dirty="0">
              <a:cs typeface="Calibri"/>
            </a:endParaRPr>
          </a:p>
          <a:p>
            <a:endParaRPr lang="en-GB" sz="2000">
              <a:cs typeface="Calibri"/>
            </a:endParaRPr>
          </a:p>
          <a:p>
            <a:r>
              <a:rPr lang="en-GB" sz="2000" b="1" dirty="0">
                <a:solidFill>
                  <a:schemeClr val="accent2"/>
                </a:solidFill>
              </a:rPr>
              <a:t>KS1</a:t>
            </a:r>
            <a:endParaRPr lang="en-GB" sz="2000" b="1" dirty="0">
              <a:solidFill>
                <a:schemeClr val="accent2"/>
              </a:solidFill>
              <a:cs typeface="Calibri"/>
            </a:endParaRPr>
          </a:p>
          <a:p>
            <a:pPr marL="285750" indent="-285750">
              <a:buFont typeface="Arial" panose="020B0604020202020204" pitchFamily="34" charset="0"/>
              <a:buChar char="•"/>
            </a:pPr>
            <a:r>
              <a:rPr lang="en-GB" sz="2000" dirty="0">
                <a:ea typeface="+mn-lt"/>
                <a:cs typeface="+mn-lt"/>
              </a:rPr>
              <a:t>‘I find it difficult to do maths - </a:t>
            </a:r>
            <a:r>
              <a:rPr lang="en-GB" sz="2000" dirty="0" err="1">
                <a:ea typeface="+mn-lt"/>
                <a:cs typeface="+mn-lt"/>
              </a:rPr>
              <a:t>‘cause</a:t>
            </a:r>
            <a:r>
              <a:rPr lang="en-GB" sz="2000" dirty="0">
                <a:ea typeface="+mn-lt"/>
                <a:cs typeface="+mn-lt"/>
              </a:rPr>
              <a:t> I don’t really like maths’</a:t>
            </a:r>
          </a:p>
          <a:p>
            <a:pPr marL="285750" indent="-285750">
              <a:buFont typeface="Arial" panose="020B0604020202020204" pitchFamily="34" charset="0"/>
              <a:buChar char="•"/>
            </a:pPr>
            <a:r>
              <a:rPr lang="en-GB" sz="2000" dirty="0">
                <a:ea typeface="+mn-lt"/>
                <a:cs typeface="+mn-lt"/>
              </a:rPr>
              <a:t>‘I find it difficult because the work is too hard’.</a:t>
            </a:r>
            <a:endParaRPr lang="en-GB" sz="2000" dirty="0">
              <a:cs typeface="Calibri"/>
            </a:endParaRPr>
          </a:p>
          <a:p>
            <a:pPr marL="285750" indent="-285750">
              <a:buFont typeface="Arial" panose="020B0604020202020204" pitchFamily="34" charset="0"/>
              <a:buChar char="•"/>
            </a:pPr>
            <a:r>
              <a:rPr lang="en-GB" sz="2000" dirty="0">
                <a:ea typeface="+mn-lt"/>
                <a:cs typeface="+mn-lt"/>
              </a:rPr>
              <a:t>‘I need help in the playground because me and a child had a problem’ and ‘playground the most’.</a:t>
            </a:r>
            <a:endParaRPr lang="en-GB" sz="2000" dirty="0">
              <a:cs typeface="Calibri"/>
            </a:endParaRPr>
          </a:p>
          <a:p>
            <a:r>
              <a:rPr lang="en-GB" sz="2000" b="1" dirty="0">
                <a:solidFill>
                  <a:schemeClr val="accent2"/>
                </a:solidFill>
              </a:rPr>
              <a:t>KS2/3</a:t>
            </a:r>
            <a:endParaRPr lang="en-GB" sz="2000" b="1" dirty="0">
              <a:solidFill>
                <a:schemeClr val="accent2"/>
              </a:solidFill>
              <a:cs typeface="Calibri"/>
            </a:endParaRPr>
          </a:p>
          <a:p>
            <a:pPr marL="285750" indent="-285750">
              <a:buFont typeface="Arial" panose="020B0604020202020204" pitchFamily="34" charset="0"/>
              <a:buChar char="•"/>
            </a:pPr>
            <a:r>
              <a:rPr lang="en-GB" sz="2000" dirty="0">
                <a:ea typeface="+mn-lt"/>
                <a:cs typeface="+mn-lt"/>
              </a:rPr>
              <a:t>‘There were too many people and I needed so much help, I wasn’t getting any at all, I didn’t cope well’</a:t>
            </a:r>
          </a:p>
          <a:p>
            <a:pPr marL="285750" indent="-285750">
              <a:buFont typeface="Arial" panose="020B0604020202020204" pitchFamily="34" charset="0"/>
              <a:buChar char="•"/>
            </a:pPr>
            <a:r>
              <a:rPr lang="en-GB" sz="2000" dirty="0"/>
              <a:t>‘The fire alarms there are so high pitched. That’s why I’m glad I’ve left… It’s a lot, a lot of noises’</a:t>
            </a:r>
            <a:endParaRPr lang="en-GB" sz="2000" dirty="0">
              <a:cs typeface="Calibri"/>
            </a:endParaRPr>
          </a:p>
          <a:p>
            <a:pPr marL="285750" indent="-285750">
              <a:buFont typeface="Arial" panose="020B0604020202020204" pitchFamily="34" charset="0"/>
              <a:buChar char="•"/>
            </a:pPr>
            <a:r>
              <a:rPr lang="en-GB" sz="2000" dirty="0"/>
              <a:t>‘It is hard for the teachers to get round’ </a:t>
            </a:r>
            <a:endParaRPr lang="en-GB" sz="2000" dirty="0">
              <a:cs typeface="Calibri"/>
            </a:endParaRPr>
          </a:p>
          <a:p>
            <a:pPr marL="285750" indent="-285750">
              <a:buFont typeface="Arial" panose="020B0604020202020204" pitchFamily="34" charset="0"/>
              <a:buChar char="•"/>
            </a:pPr>
            <a:r>
              <a:rPr lang="en-GB" sz="2000" dirty="0">
                <a:ea typeface="+mn-lt"/>
                <a:cs typeface="+mn-lt"/>
              </a:rPr>
              <a:t>‘Every time the times tables get quick… I used to get one out of ten and others get ten out of ten, but they were too big and there was a timer, you had to read how many you got in front of the class’</a:t>
            </a:r>
            <a:endParaRPr lang="en-GB" sz="2000" dirty="0">
              <a:cs typeface="Calibri"/>
            </a:endParaRPr>
          </a:p>
          <a:p>
            <a:r>
              <a:rPr lang="en-GB" sz="2000" b="1" dirty="0">
                <a:solidFill>
                  <a:schemeClr val="accent2"/>
                </a:solidFill>
              </a:rPr>
              <a:t>KS4</a:t>
            </a:r>
            <a:endParaRPr lang="en-GB" sz="2000" b="1" dirty="0">
              <a:solidFill>
                <a:schemeClr val="accent2"/>
              </a:solidFill>
              <a:cs typeface="Calibri"/>
            </a:endParaRPr>
          </a:p>
          <a:p>
            <a:pPr marL="285750" indent="-285750">
              <a:buFont typeface="Arial" panose="020B0604020202020204" pitchFamily="34" charset="0"/>
              <a:buChar char="•"/>
            </a:pPr>
            <a:r>
              <a:rPr lang="en-GB" sz="2000" dirty="0"/>
              <a:t>‘</a:t>
            </a:r>
            <a:r>
              <a:rPr lang="en-GB" sz="2000" dirty="0">
                <a:ea typeface="+mn-lt"/>
                <a:cs typeface="+mn-lt"/>
              </a:rPr>
              <a:t>They didn’t support me, so I was going home crying… because they weren’t helping me through anything, they just told me to get on with it’</a:t>
            </a:r>
          </a:p>
          <a:p>
            <a:pPr marL="285750" indent="-285750">
              <a:buFont typeface="Arial" panose="020B0604020202020204" pitchFamily="34" charset="0"/>
              <a:buChar char="•"/>
            </a:pPr>
            <a:r>
              <a:rPr lang="en-GB" sz="2000" dirty="0">
                <a:ea typeface="+mn-lt"/>
                <a:cs typeface="+mn-lt"/>
              </a:rPr>
              <a:t>‘The fact is when I asked for help they wouldn’t give it to me, they would just say I will come back to you’.</a:t>
            </a:r>
          </a:p>
          <a:p>
            <a:pPr marL="285750" indent="-285750">
              <a:buFont typeface="Arial" panose="020B0604020202020204" pitchFamily="34" charset="0"/>
              <a:buChar char="•"/>
            </a:pPr>
            <a:r>
              <a:rPr lang="en-GB" sz="2000" dirty="0">
                <a:ea typeface="+mn-lt"/>
                <a:cs typeface="+mn-lt"/>
              </a:rPr>
              <a:t>‘We would be outside for twenty minutes to make sure we had our coats and correct uniform… I was always pulled out of the line and had to wait for the headteacher because I was talking apparently’</a:t>
            </a:r>
            <a:endParaRPr lang="en-GB" sz="2000" dirty="0">
              <a:cs typeface="Calibri"/>
            </a:endParaRPr>
          </a:p>
        </p:txBody>
      </p:sp>
    </p:spTree>
    <p:extLst>
      <p:ext uri="{BB962C8B-B14F-4D97-AF65-F5344CB8AC3E}">
        <p14:creationId xmlns:p14="http://schemas.microsoft.com/office/powerpoint/2010/main" val="3320531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D7A75-D816-42CB-88BC-03C7C79F292D}"/>
              </a:ext>
            </a:extLst>
          </p:cNvPr>
          <p:cNvSpPr>
            <a:spLocks noGrp="1"/>
          </p:cNvSpPr>
          <p:nvPr>
            <p:ph type="title"/>
          </p:nvPr>
        </p:nvSpPr>
        <p:spPr>
          <a:xfrm>
            <a:off x="133601" y="965682"/>
            <a:ext cx="3200400" cy="4461163"/>
          </a:xfrm>
        </p:spPr>
        <p:txBody>
          <a:bodyPr>
            <a:normAutofit fontScale="90000"/>
          </a:bodyPr>
          <a:lstStyle/>
          <a:p>
            <a:r>
              <a:rPr lang="en-US" sz="3700" b="1">
                <a:cs typeface="Calibri Light"/>
              </a:rPr>
              <a:t>Secondary headteachers</a:t>
            </a:r>
            <a:br>
              <a:rPr lang="en-US" sz="3700" b="1">
                <a:cs typeface="Calibri Light"/>
              </a:rPr>
            </a:br>
            <a:r>
              <a:rPr lang="en-US" sz="3700" b="1">
                <a:cs typeface="Calibri Light"/>
              </a:rPr>
              <a:t/>
            </a:r>
            <a:br>
              <a:rPr lang="en-US" sz="3700" b="1">
                <a:cs typeface="Calibri Light"/>
              </a:rPr>
            </a:br>
            <a:r>
              <a:rPr lang="en-US" sz="3700" b="1">
                <a:cs typeface="Calibri Light"/>
              </a:rPr>
              <a:t>Use of isolation</a:t>
            </a:r>
            <a:br>
              <a:rPr lang="en-US" sz="3700" b="1">
                <a:cs typeface="Calibri Light"/>
              </a:rPr>
            </a:br>
            <a:r>
              <a:rPr lang="en-US" sz="3700">
                <a:cs typeface="+mj-lt"/>
              </a:rPr>
              <a:t/>
            </a:r>
            <a:br>
              <a:rPr lang="en-US" sz="3700">
                <a:cs typeface="+mj-lt"/>
              </a:rPr>
            </a:br>
            <a:r>
              <a:rPr lang="en-US" sz="3700">
                <a:ea typeface="+mj-lt"/>
                <a:cs typeface="+mj-lt"/>
              </a:rPr>
              <a:t>‘If children are not behaving to the standards we expect’</a:t>
            </a:r>
            <a:br>
              <a:rPr lang="en-US" sz="3700">
                <a:ea typeface="+mj-lt"/>
                <a:cs typeface="+mj-lt"/>
              </a:rPr>
            </a:br>
            <a:r>
              <a:rPr lang="en-US" sz="3700">
                <a:cs typeface="Calibri Light"/>
              </a:rPr>
              <a:t>(p. 60)</a:t>
            </a:r>
            <a:endParaRPr lang="en-US" sz="3700"/>
          </a:p>
        </p:txBody>
      </p:sp>
      <p:sp>
        <p:nvSpPr>
          <p:cNvPr id="17"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529769-A4D8-4092-8489-88FB5FDD14B5}"/>
              </a:ext>
            </a:extLst>
          </p:cNvPr>
          <p:cNvSpPr>
            <a:spLocks noGrp="1"/>
          </p:cNvSpPr>
          <p:nvPr>
            <p:ph idx="1"/>
          </p:nvPr>
        </p:nvSpPr>
        <p:spPr>
          <a:xfrm>
            <a:off x="4447308" y="591344"/>
            <a:ext cx="6906491" cy="5585619"/>
          </a:xfrm>
        </p:spPr>
        <p:txBody>
          <a:bodyPr vert="horz" lIns="91440" tIns="45720" rIns="91440" bIns="45720" rtlCol="0" anchor="ctr">
            <a:noAutofit/>
          </a:bodyPr>
          <a:lstStyle/>
          <a:p>
            <a:pPr marL="0" indent="0">
              <a:buNone/>
            </a:pPr>
            <a:r>
              <a:rPr lang="en-US" sz="2000" dirty="0">
                <a:ea typeface="+mn-lt"/>
                <a:cs typeface="+mn-lt"/>
              </a:rPr>
              <a:t>"We have isolation, if that doesn’t work we are supposed to send them home, but my assistant head in charge of that area is a bit soft and will say ‘I don’t want to send him home, or he’s a looked after child’ so we sit him in the corridor outside"</a:t>
            </a:r>
          </a:p>
          <a:p>
            <a:pPr marL="0" indent="0">
              <a:buNone/>
            </a:pPr>
            <a:endParaRPr lang="en-US" sz="2000">
              <a:cs typeface="Calibri"/>
            </a:endParaRPr>
          </a:p>
          <a:p>
            <a:pPr marL="0" indent="0">
              <a:buNone/>
            </a:pPr>
            <a:r>
              <a:rPr lang="en-US" sz="2000" dirty="0">
                <a:ea typeface="+mn-lt"/>
                <a:cs typeface="+mn-lt"/>
              </a:rPr>
              <a:t>"We use isolation as an evidence-gathering tool, especially for young people with EHCPs. We know that our isolation room it does have booths and we know that all the latest stuff is not to put our LAC children in there, I mean we don’t do that, but we’ve got to prove some way where they’re not coping"</a:t>
            </a:r>
          </a:p>
          <a:p>
            <a:pPr marL="0" indent="0">
              <a:buNone/>
            </a:pPr>
            <a:endParaRPr lang="en-US" sz="2000">
              <a:cs typeface="Calibri"/>
            </a:endParaRPr>
          </a:p>
          <a:p>
            <a:pPr marL="0" indent="0">
              <a:buNone/>
            </a:pPr>
            <a:r>
              <a:rPr lang="en-US" sz="2000" dirty="0">
                <a:ea typeface="+mn-lt"/>
                <a:cs typeface="+mn-lt"/>
              </a:rPr>
              <a:t>"We do set toilet time and we still feed people. The parents are informed and there is no parental consent sought"</a:t>
            </a:r>
            <a:endParaRPr lang="en-US" sz="2000" dirty="0">
              <a:cs typeface="Calibri"/>
            </a:endParaRPr>
          </a:p>
          <a:p>
            <a:pPr marL="0" indent="0">
              <a:buNone/>
            </a:pPr>
            <a:endParaRPr lang="en-US" sz="2000">
              <a:ea typeface="+mn-lt"/>
              <a:cs typeface="+mn-lt"/>
            </a:endParaRPr>
          </a:p>
          <a:p>
            <a:pPr marL="0" indent="0">
              <a:buNone/>
            </a:pPr>
            <a:r>
              <a:rPr lang="en-US" sz="2000" dirty="0">
                <a:ea typeface="+mn-lt"/>
                <a:cs typeface="+mn-lt"/>
              </a:rPr>
              <a:t>*The premise of the Code is that professionals need to understand the reasons for children’s </a:t>
            </a:r>
            <a:r>
              <a:rPr lang="en-US" sz="2000" dirty="0" err="1">
                <a:ea typeface="+mn-lt"/>
                <a:cs typeface="+mn-lt"/>
              </a:rPr>
              <a:t>behaviour</a:t>
            </a:r>
            <a:r>
              <a:rPr lang="en-US" sz="2000" dirty="0">
                <a:ea typeface="+mn-lt"/>
                <a:cs typeface="+mn-lt"/>
              </a:rPr>
              <a:t> (DfE, 2015a).</a:t>
            </a:r>
            <a:endParaRPr lang="en-US" sz="2000" dirty="0">
              <a:cs typeface="Calibri"/>
            </a:endParaRPr>
          </a:p>
        </p:txBody>
      </p:sp>
    </p:spTree>
    <p:extLst>
      <p:ext uri="{BB962C8B-B14F-4D97-AF65-F5344CB8AC3E}">
        <p14:creationId xmlns:p14="http://schemas.microsoft.com/office/powerpoint/2010/main" val="3686717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009D7CC1A0C94B903714A2F6FE6082" ma:contentTypeVersion="12" ma:contentTypeDescription="Create a new document." ma:contentTypeScope="" ma:versionID="93a01b1fb15019ac5583ee69b9c86552">
  <xsd:schema xmlns:xsd="http://www.w3.org/2001/XMLSchema" xmlns:xs="http://www.w3.org/2001/XMLSchema" xmlns:p="http://schemas.microsoft.com/office/2006/metadata/properties" xmlns:ns2="80f0d1e4-3247-4bb7-a2f2-310f92ab01ed" xmlns:ns3="786956e8-7784-43f1-a477-c33e577ec2e6" targetNamespace="http://schemas.microsoft.com/office/2006/metadata/properties" ma:root="true" ma:fieldsID="ea6c8cdcb1af9af2a44d5bdcf3ad5a82" ns2:_="" ns3:_="">
    <xsd:import namespace="80f0d1e4-3247-4bb7-a2f2-310f92ab01ed"/>
    <xsd:import namespace="786956e8-7784-43f1-a477-c33e577ec2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0d1e4-3247-4bb7-a2f2-310f92ab0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6956e8-7784-43f1-a477-c33e577ec2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86956e8-7784-43f1-a477-c33e577ec2e6">
      <UserInfo>
        <DisplayName/>
        <AccountId xsi:nil="true"/>
        <AccountType/>
      </UserInfo>
    </SharedWithUsers>
  </documentManagement>
</p:properties>
</file>

<file path=customXml/itemProps1.xml><?xml version="1.0" encoding="utf-8"?>
<ds:datastoreItem xmlns:ds="http://schemas.openxmlformats.org/officeDocument/2006/customXml" ds:itemID="{31B66A15-4E7D-4865-B7A3-747F352168BD}">
  <ds:schemaRefs>
    <ds:schemaRef ds:uri="http://schemas.microsoft.com/sharepoint/v3/contenttype/forms"/>
  </ds:schemaRefs>
</ds:datastoreItem>
</file>

<file path=customXml/itemProps2.xml><?xml version="1.0" encoding="utf-8"?>
<ds:datastoreItem xmlns:ds="http://schemas.openxmlformats.org/officeDocument/2006/customXml" ds:itemID="{9744AFF2-CE86-4AD8-B7B9-D28A076C0510}">
  <ds:schemaRefs>
    <ds:schemaRef ds:uri="786956e8-7784-43f1-a477-c33e577ec2e6"/>
    <ds:schemaRef ds:uri="80f0d1e4-3247-4bb7-a2f2-310f92ab01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1DC321-998B-4E0A-AD1B-50E71DB65809}">
  <ds:schemaRefs>
    <ds:schemaRef ds:uri="http://schemas.microsoft.com/office/2006/metadata/properties"/>
    <ds:schemaRef ds:uri="786956e8-7784-43f1-a477-c33e577ec2e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80f0d1e4-3247-4bb7-a2f2-310f92ab01e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2581</Words>
  <Application>Microsoft Office PowerPoint</Application>
  <PresentationFormat>Widescreen</PresentationFormat>
  <Paragraphs>171</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Behaviour is Language</vt:lpstr>
      <vt:lpstr>Sarah:@blogsenco</vt:lpstr>
      <vt:lpstr>The loan packs</vt:lpstr>
      <vt:lpstr>Exclusion Research in Sunderland</vt:lpstr>
      <vt:lpstr>Focus of today...</vt:lpstr>
      <vt:lpstr>Methodology</vt:lpstr>
      <vt:lpstr>Interview excerpts (voiced by actors)</vt:lpstr>
      <vt:lpstr>PowerPoint Presentation</vt:lpstr>
      <vt:lpstr>Secondary headteachers  Use of isolation  ‘If children are not behaving to the standards we expect’ (p. 60)</vt:lpstr>
      <vt:lpstr>Primary headteachers  Use of isolation </vt:lpstr>
      <vt:lpstr>Nursery headteachers  Use of safe spaces </vt:lpstr>
      <vt:lpstr>Alternative provision   Use of isolation  ‘It’s a sticking plaster over a haemorrhage’ </vt:lpstr>
      <vt:lpstr>Health and support professionals: Views on isolation </vt:lpstr>
      <vt:lpstr>PowerPoint Presentation</vt:lpstr>
      <vt:lpstr>10-minute wander and ponder...</vt:lpstr>
      <vt:lpstr> Solutions: From the children and young people advisory group (p. 70) </vt:lpstr>
      <vt:lpstr> Solutions: From the children and young people (p. 75-76) </vt:lpstr>
      <vt:lpstr>Caregivers KS4 (p.72) Victimisation</vt:lpstr>
      <vt:lpstr>Caregivers KS4 Lack of reasonable adjustment</vt:lpstr>
      <vt:lpstr>Caregivers what could have prevented the school exclusion (KS1-3) p. 78</vt:lpstr>
      <vt:lpstr>Discussion...</vt:lpstr>
      <vt:lpstr>PowerPoint Presentation</vt:lpstr>
      <vt:lpstr>Guidance...</vt:lpstr>
      <vt:lpstr>References </vt:lpstr>
    </vt:vector>
  </TitlesOfParts>
  <Company>University of Sunderland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template for</dc:title>
  <dc:creator>Sarah Martin-Denham (Staff)</dc:creator>
  <cp:lastModifiedBy>Sarah Martin-Denham (Staff)</cp:lastModifiedBy>
  <cp:revision>112</cp:revision>
  <dcterms:created xsi:type="dcterms:W3CDTF">2020-06-22T14:00:18Z</dcterms:created>
  <dcterms:modified xsi:type="dcterms:W3CDTF">2020-12-10T13:20:25Z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0x010100DA009D7CC1A0C94B903714A2F6FE6082</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ies>
</file>